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9" r:id="rId2"/>
    <p:sldId id="281" r:id="rId3"/>
    <p:sldId id="282" r:id="rId4"/>
    <p:sldId id="283" r:id="rId5"/>
    <p:sldId id="290" r:id="rId6"/>
    <p:sldId id="285" r:id="rId7"/>
    <p:sldId id="286" r:id="rId8"/>
    <p:sldId id="265" r:id="rId9"/>
    <p:sldId id="296" r:id="rId10"/>
    <p:sldId id="295" r:id="rId11"/>
    <p:sldId id="270" r:id="rId12"/>
    <p:sldId id="288" r:id="rId13"/>
    <p:sldId id="297" r:id="rId14"/>
    <p:sldId id="294" r:id="rId15"/>
    <p:sldId id="293" r:id="rId16"/>
    <p:sldId id="292" r:id="rId17"/>
    <p:sldId id="289" r:id="rId18"/>
    <p:sldId id="272" r:id="rId19"/>
    <p:sldId id="278" r:id="rId20"/>
    <p:sldId id="280" r:id="rId21"/>
    <p:sldId id="277"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610"/>
    <a:srgbClr val="009900"/>
    <a:srgbClr val="00FF00"/>
    <a:srgbClr val="00CC00"/>
    <a:srgbClr val="0B831F"/>
    <a:srgbClr val="008000"/>
    <a:srgbClr val="0033CC"/>
    <a:srgbClr val="CCFF33"/>
    <a:srgbClr val="FC1D1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65827" autoAdjust="0"/>
  </p:normalViewPr>
  <p:slideViewPr>
    <p:cSldViewPr>
      <p:cViewPr>
        <p:scale>
          <a:sx n="50" d="100"/>
          <a:sy n="50" d="100"/>
        </p:scale>
        <p:origin x="-195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2C485-C479-48B4-BEC4-F2344B4FA80B}" type="datetimeFigureOut">
              <a:rPr kumimoji="1" lang="ja-JP" altLang="en-US" smtClean="0"/>
              <a:t>2014/7/6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4AD22-51A4-4709-AE28-8FB56314E370}" type="slidenum">
              <a:rPr kumimoji="1" lang="ja-JP" altLang="en-US" smtClean="0"/>
              <a:t>‹#›</a:t>
            </a:fld>
            <a:endParaRPr kumimoji="1" lang="ja-JP" altLang="en-US"/>
          </a:p>
        </p:txBody>
      </p:sp>
    </p:spTree>
    <p:extLst>
      <p:ext uri="{BB962C8B-B14F-4D97-AF65-F5344CB8AC3E}">
        <p14:creationId xmlns:p14="http://schemas.microsoft.com/office/powerpoint/2010/main" val="15730572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D757D5AA-F332-443F-9AEB-C70FF72CC8B0}" type="slidenum">
              <a:rPr lang="en-US" altLang="ja-JP" sz="1200" smtClean="0"/>
              <a:pPr eaLnBrk="1" hangingPunct="1"/>
              <a:t>1</a:t>
            </a:fld>
            <a:endParaRPr lang="en-US" altLang="ja-JP" sz="1200" smtClean="0"/>
          </a:p>
        </p:txBody>
      </p:sp>
      <p:sp>
        <p:nvSpPr>
          <p:cNvPr id="54275" name="Rectangle 2"/>
          <p:cNvSpPr>
            <a:spLocks noGrp="1" noRot="1" noChangeAspect="1" noChangeArrowheads="1" noTextEdit="1"/>
          </p:cNvSpPr>
          <p:nvPr>
            <p:ph type="sldImg"/>
          </p:nvPr>
        </p:nvSpPr>
        <p:spPr>
          <a:xfrm>
            <a:off x="1292225" y="796925"/>
            <a:ext cx="4275138" cy="3206750"/>
          </a:xfrm>
          <a:ln w="12700" cap="flat">
            <a:solidFill>
              <a:schemeClr val="tx1"/>
            </a:solidFill>
          </a:ln>
        </p:spPr>
      </p:sp>
      <p:sp>
        <p:nvSpPr>
          <p:cNvPr id="54276"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Frequency is a fundamental physical quantity of electromagnetic wave.</a:t>
            </a:r>
            <a:r>
              <a:rPr kumimoji="1" lang="en-US" altLang="ja-JP" sz="1200" b="1"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Recently, THz radiation has emerged as a new mode for sensing and communication. Along with the recent progress of THz technology and science, maintenance of THz frequency metrology is required for various applications in THz region. Furthermore, the advent of practical continuous-wave THz (CW-THz) sources has increased demand for precise frequency measurement of CW-THz waves. However, techniques of absolute frequency measurement of CW-THz wave are still immature.</a:t>
            </a:r>
            <a:endParaRPr lang="en-US" altLang="ja-JP" sz="2400" dirty="0" smtClean="0">
              <a:solidFill>
                <a:srgbClr val="000000"/>
              </a:solidFill>
              <a:latin typeface="Arial" charset="0"/>
              <a:ea typeface="ＭＳ 明朝"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smtClean="0">
                <a:solidFill>
                  <a:schemeClr val="tx1"/>
                </a:solidFill>
                <a:effectLst/>
                <a:latin typeface="+mn-lt"/>
                <a:ea typeface="+mn-ea"/>
                <a:cs typeface="+mn-cs"/>
              </a:rPr>
              <a:t>To </a:t>
            </a:r>
            <a:r>
              <a:rPr kumimoji="1" lang="en-US" altLang="ja-JP" sz="1200" kern="1200" dirty="0" smtClean="0">
                <a:solidFill>
                  <a:schemeClr val="tx1"/>
                </a:solidFill>
                <a:effectLst/>
                <a:latin typeface="+mn-lt"/>
                <a:ea typeface="+mn-ea"/>
                <a:cs typeface="+mn-cs"/>
              </a:rPr>
              <a:t>evaluate the precision of the frequency measurement, we set the output frequency of the test source between 80 and 110 GHz and measured the absolute frequency. The blue diagram line shows errors of absolute frequency. And accuracy is indicated by the red diagram line. When the measurement precision is defined as a ratio of errors to the output, the precision of 3.8</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10</a:t>
            </a:r>
            <a:r>
              <a:rPr kumimoji="1" lang="en-US" altLang="ja-JP" sz="1200" kern="1200" baseline="30000" dirty="0" smtClean="0">
                <a:solidFill>
                  <a:schemeClr val="tx1"/>
                </a:solidFill>
                <a:effectLst/>
                <a:latin typeface="+mn-lt"/>
                <a:ea typeface="+mn-ea"/>
                <a:cs typeface="+mn-cs"/>
              </a:rPr>
              <a:t>-14</a:t>
            </a:r>
            <a:r>
              <a:rPr kumimoji="1" lang="en-US" altLang="ja-JP" sz="1200" kern="1200" dirty="0" smtClean="0">
                <a:solidFill>
                  <a:schemeClr val="tx1"/>
                </a:solidFill>
                <a:effectLst/>
                <a:latin typeface="+mn-lt"/>
                <a:ea typeface="+mn-ea"/>
                <a:cs typeface="+mn-cs"/>
              </a:rPr>
              <a:t> was achieved in this demonstration. Here, I calculated the error of absolute frequency to evaluate this result validity. The result is shown right. As the result, fluctuation of the absolute frequency became 341~461mHz and a value that was about two digits bigger than the outcome of an experiment. It is thought that in the calculation each fluctuation of the frequency is reflected as it is but in an actual measurement fluctuation of the frequency is canceled relatively.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10</a:t>
            </a:fld>
            <a:endParaRPr kumimoji="1" lang="ja-JP" altLang="en-US"/>
          </a:p>
        </p:txBody>
      </p:sp>
    </p:spTree>
    <p:extLst>
      <p:ext uri="{BB962C8B-B14F-4D97-AF65-F5344CB8AC3E}">
        <p14:creationId xmlns:p14="http://schemas.microsoft.com/office/powerpoint/2010/main" val="37993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Next, this slide shows the result of the absolute frequency measurement by real time when the absolute frequency of CW-THz wave changed linear. From this graph, it understands that can measure sweep of absolute frequency linearly.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11</a:t>
            </a:fld>
            <a:endParaRPr kumimoji="1" lang="ja-JP" altLang="en-US"/>
          </a:p>
        </p:txBody>
      </p:sp>
    </p:spTree>
    <p:extLst>
      <p:ext uri="{BB962C8B-B14F-4D97-AF65-F5344CB8AC3E}">
        <p14:creationId xmlns:p14="http://schemas.microsoft.com/office/powerpoint/2010/main" val="2367272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Direct coupling of LT-</a:t>
            </a:r>
            <a:r>
              <a:rPr kumimoji="1" lang="en-US" altLang="ja-JP" sz="1200" kern="1200" dirty="0" err="1" smtClean="0">
                <a:solidFill>
                  <a:schemeClr val="tx1"/>
                </a:solidFill>
                <a:effectLst/>
                <a:latin typeface="+mn-lt"/>
                <a:ea typeface="+mn-ea"/>
                <a:cs typeface="+mn-cs"/>
              </a:rPr>
              <a:t>GaAs</a:t>
            </a:r>
            <a:r>
              <a:rPr kumimoji="1" lang="en-US" altLang="ja-JP" sz="1200" kern="1200" dirty="0" smtClean="0">
                <a:solidFill>
                  <a:schemeClr val="tx1"/>
                </a:solidFill>
                <a:effectLst/>
                <a:latin typeface="+mn-lt"/>
                <a:ea typeface="+mn-ea"/>
                <a:cs typeface="+mn-cs"/>
              </a:rPr>
              <a:t>-PCA with output fiber tip of 1.5µm fiber laser.</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12</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 the comparison of coupling methods of PCA with1.5µm light. First of all, it is a method of converting wavelength by using the SHG crystal and entering the light into PCA of the gallium arsenic. However, several free space optics required. Moreover, it is a method of entering the light of 1.5μm into indium gallium arsenic PCA. However, there was a problem with low sensitivity. This time, fiber is directly connecting PCA of gallium arsenic. As a result, no free space, no optics, and moderate sensitivity.</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13</a:t>
            </a:fld>
            <a:endParaRPr kumimoji="1" lang="ja-JP" altLang="en-US"/>
          </a:p>
        </p:txBody>
      </p:sp>
    </p:spTree>
    <p:extLst>
      <p:ext uri="{BB962C8B-B14F-4D97-AF65-F5344CB8AC3E}">
        <p14:creationId xmlns:p14="http://schemas.microsoft.com/office/powerpoint/2010/main" val="419225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 comparison between 0.8µm and 1.5μm lights. A left graph shows PCA resistance to the laser power. Moreover, a right graph shows Signal-Noise ratio of the beat signal in PCA resistance. As a result, the light of 1.5μm is more inefficient by comparison the light of 0.8μm. However, it was thought that the beat signal was able to be measured also with 1.5μm if the light of strong laser power was used.</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14</a:t>
            </a:fld>
            <a:endParaRPr kumimoji="1" lang="ja-JP" altLang="en-US"/>
          </a:p>
        </p:txBody>
      </p:sp>
    </p:spTree>
    <p:extLst>
      <p:ext uri="{BB962C8B-B14F-4D97-AF65-F5344CB8AC3E}">
        <p14:creationId xmlns:p14="http://schemas.microsoft.com/office/powerpoint/2010/main" val="176346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Then, the point of the fiber was fixed to PCA, and it aimed at the acquisition of the beat signal as shown in a left picture. A right graph shows the beat signal of that time. As a result, it is thought that direct fiber coupling enables us to construct compact, robust, maintenance-free THz spectrum analyzer for portable use in practical applications.</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15</a:t>
            </a:fld>
            <a:endParaRPr kumimoji="1" lang="ja-JP" altLang="en-US"/>
          </a:p>
        </p:txBody>
      </p:sp>
    </p:spTree>
    <p:extLst>
      <p:ext uri="{BB962C8B-B14F-4D97-AF65-F5344CB8AC3E}">
        <p14:creationId xmlns:p14="http://schemas.microsoft.com/office/powerpoint/2010/main" val="3535891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CB91E378-816F-4054-A066-8EA56DA037BC}" type="slidenum">
              <a:rPr lang="en-US" altLang="ja-JP" sz="1200" smtClean="0"/>
              <a:pPr eaLnBrk="1" hangingPunct="1"/>
              <a:t>17</a:t>
            </a:fld>
            <a:endParaRPr lang="en-US" altLang="ja-JP" sz="1200"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ja-JP" smtClean="0">
                <a:latin typeface="Times New Roman" pitchFamily="1" charset="0"/>
                <a:ea typeface="ＭＳ Ｐ明朝" pitchFamily="1" charset="-128"/>
              </a:rPr>
              <a:t>Conventionally, ele^ctrical he^terodyned method and o^ptical interfero^metric method have been widely used. However, these methods often requires cryoge^nic cooling of mixer or detector to suppress thermal noise. This results in obstacle to practical use. Furthermore, even though such cooling is applied for these methods, it is still difficult to cover all frequency region of THz wave. In this way, THz gap of frequency measurement is existing between electrical and optical regions. Therefore, new method optimized for THz wave is required. </a:t>
            </a:r>
            <a:r>
              <a:rPr lang="en-US" altLang="ja-JP" smtClean="0">
                <a:latin typeface="Times New Roman" pitchFamily="1" charset="0"/>
                <a:ea typeface="ＭＳ 明朝" pitchFamily="1" charset="-128"/>
              </a:rPr>
              <a:t>To bridge the THz gap of frequency measurement, we focus on the THz frequency comb.</a:t>
            </a:r>
            <a:endParaRPr lang="en-US" altLang="ja-JP" smtClean="0">
              <a:latin typeface="Times New Roman" pitchFamily="1" charset="0"/>
              <a:ea typeface="ＭＳ Ｐ明朝"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トラッキングオシレーター</a:t>
            </a:r>
            <a:r>
              <a:rPr kumimoji="1" lang="en-US" altLang="ja-JP" sz="1200" kern="1200" dirty="0" smtClean="0">
                <a:solidFill>
                  <a:schemeClr val="tx1"/>
                </a:solidFill>
                <a:effectLst/>
                <a:latin typeface="+mn-lt"/>
                <a:ea typeface="+mn-ea"/>
                <a:cs typeface="+mn-cs"/>
              </a:rPr>
              <a:t> (T/O)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微弱入力信号の周波数と電圧制御発振器</a:t>
            </a:r>
            <a:r>
              <a:rPr kumimoji="1" lang="en-US" altLang="ja-JP" sz="1200" kern="1200" dirty="0" smtClean="0">
                <a:solidFill>
                  <a:schemeClr val="tx1"/>
                </a:solidFill>
                <a:effectLst/>
                <a:latin typeface="+mn-lt"/>
                <a:ea typeface="+mn-ea"/>
                <a:cs typeface="+mn-cs"/>
              </a:rPr>
              <a:t> (VCO) </a:t>
            </a:r>
            <a:r>
              <a:rPr kumimoji="1" lang="ja-JP" altLang="ja-JP" sz="1200" kern="1200" dirty="0" smtClean="0">
                <a:solidFill>
                  <a:schemeClr val="tx1"/>
                </a:solidFill>
                <a:effectLst/>
                <a:latin typeface="+mn-lt"/>
                <a:ea typeface="+mn-ea"/>
                <a:cs typeface="+mn-cs"/>
              </a:rPr>
              <a:t>の周波数を比較し</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位相同期を行うという</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アナログ的な</a:t>
            </a:r>
            <a:r>
              <a:rPr kumimoji="1" lang="en-US" altLang="ja-JP" sz="1200" kern="1200" dirty="0" smtClean="0">
                <a:solidFill>
                  <a:schemeClr val="tx1"/>
                </a:solidFill>
                <a:effectLst/>
                <a:latin typeface="+mn-lt"/>
                <a:ea typeface="+mn-ea"/>
                <a:cs typeface="+mn-cs"/>
              </a:rPr>
              <a:t>PLL</a:t>
            </a:r>
            <a:r>
              <a:rPr kumimoji="1" lang="ja-JP" altLang="ja-JP" sz="1200" kern="1200" dirty="0" smtClean="0">
                <a:solidFill>
                  <a:schemeClr val="tx1"/>
                </a:solidFill>
                <a:effectLst/>
                <a:latin typeface="+mn-lt"/>
                <a:ea typeface="+mn-ea"/>
                <a:cs typeface="+mn-cs"/>
              </a:rPr>
              <a:t>制御システムである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入力周波数が変換しても</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が追跡</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トラッキング</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し</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常に位相同期を維持する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通常</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出力の信号レベルや</a:t>
            </a:r>
            <a:r>
              <a:rPr kumimoji="1" lang="en-US" altLang="ja-JP" sz="1200" kern="1200" dirty="0" smtClean="0">
                <a:solidFill>
                  <a:schemeClr val="tx1"/>
                </a:solidFill>
                <a:effectLst/>
                <a:latin typeface="+mn-lt"/>
                <a:ea typeface="+mn-ea"/>
                <a:cs typeface="+mn-cs"/>
              </a:rPr>
              <a:t>SN</a:t>
            </a:r>
            <a:r>
              <a:rPr kumimoji="1" lang="ja-JP" altLang="ja-JP" sz="1200" kern="1200" dirty="0" smtClean="0">
                <a:solidFill>
                  <a:schemeClr val="tx1"/>
                </a:solidFill>
                <a:effectLst/>
                <a:latin typeface="+mn-lt"/>
                <a:ea typeface="+mn-ea"/>
                <a:cs typeface="+mn-cs"/>
              </a:rPr>
              <a:t>比は入力信号よりも十分に高いので</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位相同期された</a:t>
            </a:r>
            <a:r>
              <a:rPr kumimoji="1" lang="en-US" altLang="ja-JP" sz="1200" kern="1200" dirty="0" smtClean="0">
                <a:solidFill>
                  <a:schemeClr val="tx1"/>
                </a:solidFill>
                <a:effectLst/>
                <a:latin typeface="+mn-lt"/>
                <a:ea typeface="+mn-ea"/>
                <a:cs typeface="+mn-cs"/>
              </a:rPr>
              <a:t>VCO</a:t>
            </a:r>
            <a:r>
              <a:rPr kumimoji="1" lang="ja-JP" altLang="ja-JP" sz="1200" kern="1200" dirty="0" smtClean="0">
                <a:solidFill>
                  <a:schemeClr val="tx1"/>
                </a:solidFill>
                <a:effectLst/>
                <a:latin typeface="+mn-lt"/>
                <a:ea typeface="+mn-ea"/>
                <a:cs typeface="+mn-cs"/>
              </a:rPr>
              <a:t>出力信号は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間接的に</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入力信号を増幅するだけでなく</a:t>
            </a:r>
            <a:r>
              <a:rPr kumimoji="1" lang="en-US" altLang="ja-JP" sz="1200" kern="1200" dirty="0" smtClean="0">
                <a:solidFill>
                  <a:schemeClr val="tx1"/>
                </a:solidFill>
                <a:effectLst/>
                <a:latin typeface="+mn-lt"/>
                <a:ea typeface="+mn-ea"/>
                <a:cs typeface="+mn-cs"/>
              </a:rPr>
              <a:t>, SN</a:t>
            </a:r>
            <a:r>
              <a:rPr kumimoji="1" lang="ja-JP" altLang="ja-JP" sz="1200" kern="1200" dirty="0" smtClean="0">
                <a:solidFill>
                  <a:schemeClr val="tx1"/>
                </a:solidFill>
                <a:effectLst/>
                <a:latin typeface="+mn-lt"/>
                <a:ea typeface="+mn-ea"/>
                <a:cs typeface="+mn-cs"/>
              </a:rPr>
              <a:t>比も向上された信号と見なすことが出来る</a:t>
            </a:r>
            <a:r>
              <a:rPr kumimoji="1" lang="en-US"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トラッキングオシレーターに入力された信号は位相・周波数検出される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オフセットとゲインによりに</a:t>
            </a:r>
            <a:r>
              <a:rPr kumimoji="1" lang="en-US" altLang="ja-JP" sz="1200" kern="1200" dirty="0" smtClean="0">
                <a:solidFill>
                  <a:schemeClr val="tx1"/>
                </a:solidFill>
                <a:effectLst/>
                <a:latin typeface="+mn-lt"/>
                <a:ea typeface="+mn-ea"/>
                <a:cs typeface="+mn-cs"/>
              </a:rPr>
              <a:t>, LPF (</a:t>
            </a:r>
            <a:r>
              <a:rPr kumimoji="1" lang="ja-JP" altLang="ja-JP" sz="1200" kern="1200" dirty="0" smtClean="0">
                <a:solidFill>
                  <a:schemeClr val="tx1"/>
                </a:solidFill>
                <a:effectLst/>
                <a:latin typeface="+mn-lt"/>
                <a:ea typeface="+mn-ea"/>
                <a:cs typeface="+mn-cs"/>
              </a:rPr>
              <a:t>ループパスフィルター</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の条件を変化させ</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入力信号と同じ周波数にされた信号が</a:t>
            </a:r>
            <a:r>
              <a:rPr kumimoji="1" lang="en-US" altLang="ja-JP" sz="1200" kern="1200" dirty="0" smtClean="0">
                <a:solidFill>
                  <a:schemeClr val="tx1"/>
                </a:solidFill>
                <a:effectLst/>
                <a:latin typeface="+mn-lt"/>
                <a:ea typeface="+mn-ea"/>
                <a:cs typeface="+mn-cs"/>
              </a:rPr>
              <a:t>VCO</a:t>
            </a:r>
            <a:r>
              <a:rPr kumimoji="1" lang="ja-JP" altLang="ja-JP" sz="1200" kern="1200" dirty="0" smtClean="0">
                <a:solidFill>
                  <a:schemeClr val="tx1"/>
                </a:solidFill>
                <a:effectLst/>
                <a:latin typeface="+mn-lt"/>
                <a:ea typeface="+mn-ea"/>
                <a:cs typeface="+mn-cs"/>
              </a:rPr>
              <a:t>から出力される</a:t>
            </a:r>
            <a:r>
              <a:rPr kumimoji="1" lang="en-US" altLang="ja-JP" sz="1200" kern="1200" dirty="0" smtClean="0">
                <a:solidFill>
                  <a:schemeClr val="tx1"/>
                </a:solidFill>
                <a:effectLst/>
                <a:latin typeface="+mn-lt"/>
                <a:ea typeface="+mn-ea"/>
                <a:cs typeface="+mn-cs"/>
              </a:rPr>
              <a:t>. VCO</a:t>
            </a:r>
            <a:r>
              <a:rPr kumimoji="1" lang="ja-JP" altLang="ja-JP" sz="1200" kern="1200" dirty="0" smtClean="0">
                <a:solidFill>
                  <a:schemeClr val="tx1"/>
                </a:solidFill>
                <a:effectLst/>
                <a:latin typeface="+mn-lt"/>
                <a:ea typeface="+mn-ea"/>
                <a:cs typeface="+mn-cs"/>
              </a:rPr>
              <a:t>の信号は</a:t>
            </a:r>
            <a:r>
              <a:rPr kumimoji="1" lang="en-US" altLang="ja-JP" sz="1200" kern="1200" dirty="0" smtClean="0">
                <a:solidFill>
                  <a:schemeClr val="tx1"/>
                </a:solidFill>
                <a:effectLst/>
                <a:latin typeface="+mn-lt"/>
                <a:ea typeface="+mn-ea"/>
                <a:cs typeface="+mn-cs"/>
              </a:rPr>
              <a:t>Out</a:t>
            </a:r>
            <a:r>
              <a:rPr kumimoji="1" lang="ja-JP" altLang="ja-JP" sz="1200" kern="1200" dirty="0" smtClean="0">
                <a:solidFill>
                  <a:schemeClr val="tx1"/>
                </a:solidFill>
                <a:effectLst/>
                <a:latin typeface="+mn-lt"/>
                <a:ea typeface="+mn-ea"/>
                <a:cs typeface="+mn-cs"/>
              </a:rPr>
              <a:t>に出力される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また分周器を通った信号の周波数は分周比</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によって</a:t>
            </a:r>
            <a:r>
              <a:rPr kumimoji="1" lang="en-US" altLang="ja-JP" sz="1200" kern="1200" dirty="0" smtClean="0">
                <a:solidFill>
                  <a:schemeClr val="tx1"/>
                </a:solidFill>
                <a:effectLst/>
                <a:latin typeface="+mn-lt"/>
                <a:ea typeface="+mn-ea"/>
                <a:cs typeface="+mn-cs"/>
              </a:rPr>
              <a:t>1/N</a:t>
            </a:r>
            <a:r>
              <a:rPr kumimoji="1" lang="ja-JP" altLang="ja-JP" sz="1200" kern="1200" dirty="0" smtClean="0">
                <a:solidFill>
                  <a:schemeClr val="tx1"/>
                </a:solidFill>
                <a:effectLst/>
                <a:latin typeface="+mn-lt"/>
                <a:ea typeface="+mn-ea"/>
                <a:cs typeface="+mn-cs"/>
              </a:rPr>
              <a:t>倍され</a:t>
            </a:r>
            <a:r>
              <a:rPr kumimoji="1" lang="en-US" altLang="ja-JP" sz="1200" kern="1200" dirty="0" smtClean="0">
                <a:solidFill>
                  <a:schemeClr val="tx1"/>
                </a:solidFill>
                <a:effectLst/>
                <a:latin typeface="+mn-lt"/>
                <a:ea typeface="+mn-ea"/>
                <a:cs typeface="+mn-cs"/>
              </a:rPr>
              <a:t>, 1/N Out</a:t>
            </a:r>
            <a:r>
              <a:rPr kumimoji="1" lang="ja-JP" altLang="ja-JP" sz="1200" kern="1200" dirty="0" smtClean="0">
                <a:solidFill>
                  <a:schemeClr val="tx1"/>
                </a:solidFill>
                <a:effectLst/>
                <a:latin typeface="+mn-lt"/>
                <a:ea typeface="+mn-ea"/>
                <a:cs typeface="+mn-cs"/>
              </a:rPr>
              <a:t>から出力される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この信号は再び位相</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周波数検出器にも戻り位相と周波数が一致するように制御されている</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ここで分周器とは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ある信号の周波数を整数分の一に分けるものである</a:t>
            </a:r>
            <a:r>
              <a:rPr kumimoji="1" lang="en-US"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18</a:t>
            </a:fld>
            <a:endParaRPr kumimoji="1" lang="ja-JP" altLang="en-US" dirty="0"/>
          </a:p>
        </p:txBody>
      </p:sp>
    </p:spTree>
    <p:extLst>
      <p:ext uri="{BB962C8B-B14F-4D97-AF65-F5344CB8AC3E}">
        <p14:creationId xmlns:p14="http://schemas.microsoft.com/office/powerpoint/2010/main" val="25459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FBD352DE-F9C5-4FCF-91E3-C2C07DF805F5}" type="slidenum">
              <a:rPr lang="en-US" altLang="ja-JP" sz="1200" smtClean="0"/>
              <a:pPr eaLnBrk="1" hangingPunct="1"/>
              <a:t>20</a:t>
            </a:fld>
            <a:endParaRPr lang="en-US" altLang="ja-JP" sz="1200" smtClean="0"/>
          </a:p>
        </p:txBody>
      </p:sp>
      <p:sp>
        <p:nvSpPr>
          <p:cNvPr id="56323" name="Rectangle 2"/>
          <p:cNvSpPr>
            <a:spLocks noGrp="1" noRot="1" noChangeAspect="1" noChangeArrowheads="1" noTextEdit="1"/>
          </p:cNvSpPr>
          <p:nvPr>
            <p:ph type="sldImg"/>
          </p:nvPr>
        </p:nvSpPr>
        <p:spPr>
          <a:xfrm>
            <a:off x="1292225" y="796925"/>
            <a:ext cx="4275138" cy="3206750"/>
          </a:xfrm>
          <a:ln w="12700" cap="flat">
            <a:solidFill>
              <a:schemeClr val="tx1"/>
            </a:solidFill>
          </a:ln>
        </p:spPr>
      </p:sp>
      <p:sp>
        <p:nvSpPr>
          <p:cNvPr id="56324"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lang="en-US" altLang="ja-JP" dirty="0" smtClean="0">
                <a:latin typeface="Times New Roman" pitchFamily="1" charset="0"/>
                <a:ea typeface="ＭＳ 明朝" pitchFamily="1" charset="-128"/>
              </a:rPr>
              <a:t>This slide shows behavior of optical comb and THz comb in time and frequency domains. Recently, in the optical region, optical frequency combs radiated from a femtosecond mode-locked laser have attracted attention as a powerful tool for optical frequency metrology because it can be used as a precise frequency ruler in optical region. When the mode-locked optical pulse is incident to the PCA for THz detection, a sequence of photoconductive gating is induced in the PCA. Such photoconductive ML THz pulse train constructs frequency comb structure of </a:t>
            </a:r>
            <a:r>
              <a:rPr lang="en-US" altLang="ja-JP" dirty="0" err="1" smtClean="0">
                <a:latin typeface="Times New Roman" pitchFamily="1" charset="0"/>
                <a:ea typeface="ＭＳ 明朝" pitchFamily="1" charset="-128"/>
              </a:rPr>
              <a:t>photocarrier</a:t>
            </a:r>
            <a:r>
              <a:rPr lang="en-US" altLang="ja-JP" dirty="0" smtClean="0">
                <a:latin typeface="Times New Roman" pitchFamily="1" charset="0"/>
                <a:ea typeface="ＭＳ 明朝" pitchFamily="1" charset="-128"/>
              </a:rPr>
              <a:t> in the PCA, namely PC-THZ comb. In this way, the optical comb is down-converted to the THz region without any change in its frequency spacing. The resulting PC-THz comb is a harmonic frequency comb without any offset, composed of a fundamental component and a series of harmonic components of a mode-locked frequency of f. Such the PC-THz comb provides attractive features for frequency metrology, namely simple, broadband selectivity, high spectral purity, offset free, and absolute frequency calibration. Therefore, if the laser ML freq. of f is well stabilized, the PC-THz comb can be used as a precise frequency ruler in the THz region. At the present talk, we proposed a THz spectrum analyzer based on the PC-THz comb.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2</a:t>
            </a:fld>
            <a:endParaRPr lang="en-US" altLang="ja-JP" sz="1200" smtClean="0"/>
          </a:p>
        </p:txBody>
      </p:sp>
      <p:sp>
        <p:nvSpPr>
          <p:cNvPr id="57347" name="Rectangle 2"/>
          <p:cNvSpPr>
            <a:spLocks noGrp="1" noRot="1" noChangeAspect="1" noChangeArrowheads="1" noTextEdit="1"/>
          </p:cNvSpPr>
          <p:nvPr>
            <p:ph type="sldImg"/>
          </p:nvPr>
        </p:nvSpPr>
        <p:spPr>
          <a:xfrm>
            <a:off x="1292225" y="796925"/>
            <a:ext cx="4275138" cy="3206750"/>
          </a:xfrm>
          <a:ln w="12700" cap="flat">
            <a:solidFill>
              <a:schemeClr val="tx1"/>
            </a:solidFill>
          </a:ln>
        </p:spPr>
      </p:sp>
      <p:sp>
        <p:nvSpPr>
          <p:cNvPr id="57348"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The next slide shows the method which is based on heterodyned technique. Compared with the electrical heterodyne technique, a key difference here is that the PCA is used as a heterodyne receiver. This results in high, broadband spectral sensitivity in the THz region without the need for cooling. Another difference is the use of a PC-THz comb whose frequency covers from the sub-THz to the THz region as a local oscillator. The diagram on the right shows spectral behavior of this method. When an optical comb with mode-locked frequency of f is on the antenna gap, the PC-THz comb with mode spacing of f is induced in the PCA like this. And then a measured CW-THz wave is induced on the PCA detector like this. As a result of PC mixing between the PC-THz comb and the CW-THz wave, a group of beat signals between them is generated as a PCA current in the RF region. Here, please focus on a beat signal at the lowest frequency. This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beat signal is generated by mixing the CW-THz wave at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and the </a:t>
            </a:r>
            <a:r>
              <a:rPr kumimoji="1" lang="en-US" altLang="ja-JP" sz="1200" i="1" kern="1200" dirty="0" smtClean="0">
                <a:solidFill>
                  <a:schemeClr val="tx1"/>
                </a:solidFill>
                <a:effectLst/>
                <a:latin typeface="+mn-lt"/>
                <a:ea typeface="+mn-ea"/>
                <a:cs typeface="+mn-cs"/>
              </a:rPr>
              <a:t>m</a:t>
            </a:r>
            <a:r>
              <a:rPr kumimoji="1" lang="en-US" altLang="ja-JP" sz="1200" kern="1200" dirty="0" smtClean="0">
                <a:solidFill>
                  <a:schemeClr val="tx1"/>
                </a:solidFill>
                <a:effectLst/>
                <a:latin typeface="+mn-lt"/>
                <a:ea typeface="+mn-ea"/>
                <a:cs typeface="+mn-cs"/>
              </a:rPr>
              <a:t>-order mode of the PC-THz comb nearest in frequency to the CW-THz wave at mf. Therefore,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is given by this equation.  The f and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can be easily measured with RF spectrum analyzer or frequency counter. To obtain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we have to determine the m and sign of the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a:t>
            </a:r>
            <a:endParaRPr lang="en-US" altLang="ja-JP" dirty="0" smtClean="0">
              <a:latin typeface="ＭＳ Ｐ明朝" pitchFamily="1" charset="-128"/>
              <a:ea typeface="ＭＳ Ｐ明朝"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3</a:t>
            </a:fld>
            <a:endParaRPr lang="en-US" altLang="ja-JP" sz="120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To determine the m and sign of the </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mode-locked frequency of f is shifted by using the laser control system. This results in the change of the beat frequency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Since </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f and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rPr>
              <a:t> must satisfy this relationship, we can determine the m by measuring the </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f and </a:t>
            </a:r>
            <a:r>
              <a:rPr kumimoji="1" lang="en-US" altLang="ja-JP" sz="1200" kern="1200" dirty="0" smtClean="0">
                <a:solidFill>
                  <a:schemeClr val="tx1"/>
                </a:solidFill>
                <a:effectLst/>
                <a:latin typeface="+mn-lt"/>
                <a:ea typeface="+mn-ea"/>
                <a:cs typeface="+mn-cs"/>
                <a:sym typeface="Symbol"/>
              </a:rPr>
              <a:t></a:t>
            </a:r>
            <a:r>
              <a:rPr kumimoji="1" lang="en-US" altLang="ja-JP" sz="1200" kern="1200" dirty="0" err="1" smtClean="0">
                <a:solidFill>
                  <a:schemeClr val="tx1"/>
                </a:solidFill>
                <a:effectLst/>
                <a:latin typeface="+mn-lt"/>
                <a:ea typeface="+mn-ea"/>
                <a:cs typeface="+mn-cs"/>
              </a:rPr>
              <a:t>fb</a:t>
            </a:r>
            <a:r>
              <a:rPr kumimoji="1" lang="en-US" altLang="ja-JP" sz="1200" kern="1200" dirty="0" smtClean="0">
                <a:solidFill>
                  <a:schemeClr val="tx1"/>
                </a:solidFill>
                <a:effectLst/>
                <a:latin typeface="+mn-lt"/>
                <a:ea typeface="+mn-ea"/>
                <a:cs typeface="+mn-cs"/>
                <a:sym typeface="Symbol"/>
              </a:rPr>
              <a:t></a:t>
            </a:r>
            <a:r>
              <a:rPr kumimoji="1" lang="en-US" altLang="ja-JP" sz="1200" kern="1200" dirty="0" smtClean="0">
                <a:solidFill>
                  <a:schemeClr val="tx1"/>
                </a:solidFill>
                <a:effectLst/>
                <a:latin typeface="+mn-lt"/>
                <a:ea typeface="+mn-ea"/>
                <a:cs typeface="+mn-cs"/>
              </a:rPr>
              <a:t> Also, equation of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can determine by sign of m. Finally, we can obtain the </a:t>
            </a:r>
            <a:r>
              <a:rPr kumimoji="1" lang="en-US" altLang="ja-JP" sz="1200" kern="1200" dirty="0" err="1" smtClean="0">
                <a:solidFill>
                  <a:schemeClr val="tx1"/>
                </a:solidFill>
                <a:effectLst/>
                <a:latin typeface="+mn-lt"/>
                <a:ea typeface="+mn-ea"/>
                <a:cs typeface="+mn-cs"/>
              </a:rPr>
              <a:t>f</a:t>
            </a:r>
            <a:r>
              <a:rPr kumimoji="1" lang="en-US" altLang="ja-JP" sz="1200" kern="1200" baseline="-25000" dirty="0" err="1" smtClean="0">
                <a:solidFill>
                  <a:schemeClr val="tx1"/>
                </a:solidFill>
                <a:effectLst/>
                <a:latin typeface="+mn-lt"/>
                <a:ea typeface="+mn-ea"/>
                <a:cs typeface="+mn-cs"/>
              </a:rPr>
              <a:t>THz</a:t>
            </a:r>
            <a:r>
              <a:rPr kumimoji="1" lang="en-US" altLang="ja-JP" sz="1200" kern="1200" dirty="0" smtClean="0">
                <a:solidFill>
                  <a:schemeClr val="tx1"/>
                </a:solidFill>
                <a:effectLst/>
                <a:latin typeface="+mn-lt"/>
                <a:ea typeface="+mn-ea"/>
                <a:cs typeface="+mn-cs"/>
              </a:rPr>
              <a:t> using this equation.</a:t>
            </a:r>
            <a:endParaRPr lang="en-US" altLang="ja-JP" dirty="0" smtClean="0">
              <a:latin typeface="Arial" charset="0"/>
              <a:ea typeface="ＭＳ Ｐ明朝"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532D99E7-9B5B-4A90-9895-306BA5D2E982}" type="slidenum">
              <a:rPr lang="en-US" altLang="ja-JP" sz="1200" smtClean="0"/>
              <a:pPr eaLnBrk="1" hangingPunct="1"/>
              <a:t>4</a:t>
            </a:fld>
            <a:endParaRPr lang="en-US" altLang="ja-JP" sz="1200" smtClean="0"/>
          </a:p>
        </p:txBody>
      </p:sp>
      <p:sp>
        <p:nvSpPr>
          <p:cNvPr id="57347" name="Rectangle 2"/>
          <p:cNvSpPr>
            <a:spLocks noGrp="1" noRot="1" noChangeAspect="1" noChangeArrowheads="1" noTextEdit="1"/>
          </p:cNvSpPr>
          <p:nvPr>
            <p:ph type="sldImg"/>
          </p:nvPr>
        </p:nvSpPr>
        <p:spPr>
          <a:xfrm>
            <a:off x="1292225" y="796925"/>
            <a:ext cx="4275138" cy="3206750"/>
          </a:xfrm>
          <a:ln w="12700" cap="flat">
            <a:solidFill>
              <a:schemeClr val="tx1"/>
            </a:solidFill>
          </a:ln>
        </p:spPr>
      </p:sp>
      <p:sp>
        <p:nvSpPr>
          <p:cNvPr id="57348" name="Rectangle 3"/>
          <p:cNvSpPr>
            <a:spLocks noGrp="1" noChangeArrowheads="1"/>
          </p:cNvSpPr>
          <p:nvPr>
            <p:ph type="body" idx="1"/>
          </p:nvPr>
        </p:nvSpPr>
        <p:spPr>
          <a:xfrm>
            <a:off x="979488" y="4352925"/>
            <a:ext cx="5386387"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7625" rIns="92075" bIns="47625"/>
          <a:lstStyle/>
          <a:p>
            <a:pPr eaLnBrk="1" hangingPunct="1"/>
            <a:r>
              <a:rPr kumimoji="1" lang="en-US" altLang="ja-JP" sz="1200" kern="1200" dirty="0" smtClean="0">
                <a:solidFill>
                  <a:schemeClr val="tx1"/>
                </a:solidFill>
                <a:effectLst/>
                <a:latin typeface="+mn-lt"/>
                <a:ea typeface="+mn-ea"/>
                <a:cs typeface="+mn-cs"/>
              </a:rPr>
              <a:t>Next,  I will introduce previous study. The left graph shows the result of absolute measuring of 75~110GHz frequency. The right graph shows a real-time monitoring of the beat signal that uses UTC-PD of F band.</a:t>
            </a:r>
            <a:endParaRPr lang="en-US" altLang="ja-JP" dirty="0" smtClean="0">
              <a:latin typeface="ＭＳ Ｐ明朝" pitchFamily="1" charset="-128"/>
              <a:ea typeface="ＭＳ Ｐ明朝"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However, there were two problems in this study. One was that a two-step measurement of beat signal was necessary to determine the absolute frequency. As a result, it was not possible to measure it in real time. Secondarily, the equipment was not portable because the laser beam that entered into PCA used free-space to propagate. Then this time, we aimed at a real-time determination of an absolute frequency that used dual PC-THz combs and at the acquisition of the beat frequency by connecting the fiber laser of 1.5μm directly with PCA.</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5</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Real time determination of absolute frequency using dual PC-THz combs</a:t>
            </a:r>
            <a:endParaRPr kumimoji="1" lang="ja-JP" altLang="en-US" dirty="0"/>
          </a:p>
        </p:txBody>
      </p:sp>
      <p:sp>
        <p:nvSpPr>
          <p:cNvPr id="4" name="スライド番号プレースホルダー 3"/>
          <p:cNvSpPr>
            <a:spLocks noGrp="1"/>
          </p:cNvSpPr>
          <p:nvPr>
            <p:ph type="sldNum" sz="quarter" idx="10"/>
          </p:nvPr>
        </p:nvSpPr>
        <p:spPr/>
        <p:txBody>
          <a:bodyPr/>
          <a:lstStyle/>
          <a:p>
            <a:fld id="{24B690E9-9CBE-427E-B825-B457CC63A2C2}" type="slidenum">
              <a:rPr kumimoji="1" lang="ja-JP" altLang="en-US" smtClean="0"/>
              <a:t>6</a:t>
            </a:fld>
            <a:endParaRPr kumimoji="1" lang="ja-JP" altLang="en-US" dirty="0"/>
          </a:p>
        </p:txBody>
      </p:sp>
    </p:spTree>
    <p:extLst>
      <p:ext uri="{BB962C8B-B14F-4D97-AF65-F5344CB8AC3E}">
        <p14:creationId xmlns:p14="http://schemas.microsoft.com/office/powerpoint/2010/main" val="333738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eaLnBrk="1" hangingPunct="1"/>
            <a:fld id="{3BF5F0CC-669F-4385-8C63-9B1796732D31}" type="slidenum">
              <a:rPr lang="en-US" altLang="ja-JP" sz="1200" smtClean="0"/>
              <a:pPr eaLnBrk="1" hangingPunct="1"/>
              <a:t>7</a:t>
            </a:fld>
            <a:endParaRPr lang="en-US" altLang="ja-JP" sz="120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426" tIns="45713" rIns="91426" bIns="45713"/>
          <a:lstStyle/>
          <a:p>
            <a:pPr eaLnBrk="1" hangingPunct="1"/>
            <a:r>
              <a:rPr kumimoji="1" lang="en-US" altLang="ja-JP" sz="1200" kern="1200" dirty="0" smtClean="0">
                <a:solidFill>
                  <a:schemeClr val="tx1"/>
                </a:solidFill>
                <a:effectLst/>
                <a:latin typeface="+mn-lt"/>
                <a:ea typeface="+mn-ea"/>
                <a:cs typeface="+mn-cs"/>
              </a:rPr>
              <a:t>This slide explains the mechanism to determine the absolute frequency in real time. The point is to use dual PC-THz comb with different mode locked frequency.  m can be determined in real time by measuring the beat frequency generated by CW-THz wave and each PC-THz comb at the same time like the equation on the right. Therefore, the frequency can be absolutely determined.</a:t>
            </a:r>
            <a:endParaRPr lang="en-US" altLang="ja-JP" dirty="0" smtClean="0">
              <a:latin typeface="Arial" charset="0"/>
              <a:ea typeface="ＭＳ Ｐ明朝"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the experimental setup of the real-time measurement of the absolute frequency. After the wavelength is converted by the SHG crystal, two laser beams with different mode locked frequency enter PCA. The CW-THz wave whose frequency synthesizer output is multiplied by six is divided into two and enters from the opposite side. Then, the generated beat signal is amplified by the amp and tracking oscillator to a level detectable by the RF frequency counter.  We can absolutely measure the frequency in real time by calculating the two beat frequencies measured with the frequency counter with PC.</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8</a:t>
            </a:fld>
            <a:endParaRPr kumimoji="1" lang="ja-JP" altLang="en-US"/>
          </a:p>
        </p:txBody>
      </p:sp>
    </p:spTree>
    <p:extLst>
      <p:ext uri="{BB962C8B-B14F-4D97-AF65-F5344CB8AC3E}">
        <p14:creationId xmlns:p14="http://schemas.microsoft.com/office/powerpoint/2010/main" val="40808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slide shows beat signals between CW-THz wave and dual PC-THz comb. The calculation using this beat frequency is like this, and the frequency can be determined.</a:t>
            </a:r>
            <a:endParaRPr kumimoji="1" lang="ja-JP" altLang="en-US" dirty="0"/>
          </a:p>
        </p:txBody>
      </p:sp>
      <p:sp>
        <p:nvSpPr>
          <p:cNvPr id="4" name="スライド番号プレースホルダー 3"/>
          <p:cNvSpPr>
            <a:spLocks noGrp="1"/>
          </p:cNvSpPr>
          <p:nvPr>
            <p:ph type="sldNum" sz="quarter" idx="10"/>
          </p:nvPr>
        </p:nvSpPr>
        <p:spPr/>
        <p:txBody>
          <a:bodyPr/>
          <a:lstStyle/>
          <a:p>
            <a:fld id="{85D4AD22-51A4-4709-AE28-8FB56314E370}" type="slidenum">
              <a:rPr kumimoji="1" lang="ja-JP" altLang="en-US" smtClean="0"/>
              <a:t>9</a:t>
            </a:fld>
            <a:endParaRPr kumimoji="1" lang="ja-JP" altLang="en-US"/>
          </a:p>
        </p:txBody>
      </p:sp>
    </p:spTree>
    <p:extLst>
      <p:ext uri="{BB962C8B-B14F-4D97-AF65-F5344CB8AC3E}">
        <p14:creationId xmlns:p14="http://schemas.microsoft.com/office/powerpoint/2010/main" val="79942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CD0B313A-0F31-41EA-B852-9F5A9B64A38F}" type="datetimeFigureOut">
              <a:rPr kumimoji="1" lang="ja-JP" altLang="en-US" smtClean="0"/>
              <a:t>2014/7/6</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D0B313A-0F31-41EA-B852-9F5A9B64A38F}" type="datetimeFigureOut">
              <a:rPr kumimoji="1" lang="ja-JP" altLang="en-US" smtClean="0"/>
              <a:t>2014/7/6</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87769F08-6A70-4E0A-86CA-A0EB24DEC4D1}"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D0B313A-0F31-41EA-B852-9F5A9B64A38F}" type="datetimeFigureOut">
              <a:rPr kumimoji="1" lang="ja-JP" altLang="en-US" smtClean="0"/>
              <a:t>2014/7/6</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87769F08-6A70-4E0A-86CA-A0EB24DEC4D1}"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580678"/>
            <a:ext cx="9144000" cy="400050"/>
          </a:xfrm>
          <a:ln>
            <a:solidFill>
              <a:srgbClr val="FFFFFF"/>
            </a:solidFill>
            <a:miter lim="800000"/>
            <a:headEnd/>
            <a:tailEnd/>
          </a:ln>
        </p:spPr>
        <p:txBody>
          <a:bodyPr>
            <a:normAutofit fontScale="90000"/>
          </a:bodyPr>
          <a:lstStyle/>
          <a:p>
            <a:pPr eaLnBrk="1" hangingPunct="1"/>
            <a:r>
              <a:rPr lang="en-US" altLang="ja-JP" sz="5400" b="1" dirty="0" smtClean="0">
                <a:solidFill>
                  <a:srgbClr val="172185"/>
                </a:solidFill>
                <a:latin typeface="Arial" charset="0"/>
                <a:ea typeface="ＭＳ ゴシック" pitchFamily="1" charset="-128"/>
              </a:rPr>
              <a:t>Background</a:t>
            </a:r>
            <a:endParaRPr lang="en-US" altLang="ja-JP" sz="4000" b="1" dirty="0" smtClean="0">
              <a:solidFill>
                <a:srgbClr val="172185"/>
              </a:solidFill>
              <a:latin typeface="Arial" charset="0"/>
              <a:ea typeface="ＭＳ ゴシック" pitchFamily="1" charset="-128"/>
            </a:endParaRPr>
          </a:p>
        </p:txBody>
      </p:sp>
      <p:sp>
        <p:nvSpPr>
          <p:cNvPr id="4099" name="AutoShape 6"/>
          <p:cNvSpPr>
            <a:spLocks noChangeArrowheads="1"/>
          </p:cNvSpPr>
          <p:nvPr/>
        </p:nvSpPr>
        <p:spPr bwMode="auto">
          <a:xfrm>
            <a:off x="4165600" y="2300064"/>
            <a:ext cx="814388" cy="960437"/>
          </a:xfrm>
          <a:prstGeom prst="downArrow">
            <a:avLst>
              <a:gd name="adj1" fmla="val 50000"/>
              <a:gd name="adj2" fmla="val 29483"/>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4100" name="Rectangle 12"/>
          <p:cNvSpPr>
            <a:spLocks noChangeArrowheads="1"/>
          </p:cNvSpPr>
          <p:nvPr/>
        </p:nvSpPr>
        <p:spPr bwMode="auto">
          <a:xfrm>
            <a:off x="457200" y="1196752"/>
            <a:ext cx="81867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3200" b="1" dirty="0">
                <a:latin typeface="Arial" charset="0"/>
                <a:ea typeface="ＭＳ 明朝" pitchFamily="1" charset="-128"/>
              </a:rPr>
              <a:t>Frequency is a fundamental physical quantity of electromagnetic wave</a:t>
            </a:r>
          </a:p>
        </p:txBody>
      </p:sp>
      <p:sp>
        <p:nvSpPr>
          <p:cNvPr id="4101" name="Rectangle 13"/>
          <p:cNvSpPr>
            <a:spLocks noChangeArrowheads="1"/>
          </p:cNvSpPr>
          <p:nvPr/>
        </p:nvSpPr>
        <p:spPr bwMode="auto">
          <a:xfrm>
            <a:off x="0" y="5661248"/>
            <a:ext cx="9144000" cy="1015663"/>
          </a:xfrm>
          <a:prstGeom prst="rect">
            <a:avLst/>
          </a:prstGeom>
          <a:solidFill>
            <a:srgbClr val="000090"/>
          </a:solidFill>
          <a:ln>
            <a:noFill/>
          </a:ln>
          <a:extLst/>
        </p:spPr>
        <p:txBody>
          <a:bodyPr wrap="square">
            <a:spAutoFit/>
          </a:bodyPr>
          <a:lstStyle/>
          <a:p>
            <a:pPr algn="ctr"/>
            <a:r>
              <a:rPr lang="en-US" altLang="ja-JP" sz="3000" b="1" dirty="0">
                <a:solidFill>
                  <a:srgbClr val="FFFF00"/>
                </a:solidFill>
                <a:latin typeface="Arial" charset="0"/>
                <a:ea typeface="ＭＳ 明朝" pitchFamily="1" charset="-128"/>
              </a:rPr>
              <a:t>However, techniques </a:t>
            </a:r>
            <a:r>
              <a:rPr lang="en-US" altLang="ja-JP" sz="3000" b="1" dirty="0" smtClean="0">
                <a:solidFill>
                  <a:srgbClr val="FFFF00"/>
                </a:solidFill>
                <a:latin typeface="Arial" charset="0"/>
                <a:ea typeface="ＭＳ 明朝" pitchFamily="1" charset="-128"/>
              </a:rPr>
              <a:t>of absolute  </a:t>
            </a:r>
            <a:r>
              <a:rPr lang="en-US" altLang="ja-JP" sz="3000" b="1" dirty="0">
                <a:solidFill>
                  <a:srgbClr val="FFFF00"/>
                </a:solidFill>
                <a:latin typeface="Arial" charset="0"/>
                <a:ea typeface="ＭＳ 明朝" pitchFamily="1" charset="-128"/>
              </a:rPr>
              <a:t>frequency measurement </a:t>
            </a:r>
            <a:r>
              <a:rPr lang="en-US" altLang="ja-JP" sz="3000" b="1" dirty="0" smtClean="0">
                <a:solidFill>
                  <a:srgbClr val="FFFF00"/>
                </a:solidFill>
                <a:latin typeface="Arial" charset="0"/>
                <a:ea typeface="ＭＳ 明朝" pitchFamily="1" charset="-128"/>
              </a:rPr>
              <a:t>of CW-THz wave are </a:t>
            </a:r>
            <a:r>
              <a:rPr lang="en-US" altLang="ja-JP" sz="3000" b="1" dirty="0">
                <a:solidFill>
                  <a:srgbClr val="FFFF00"/>
                </a:solidFill>
                <a:latin typeface="Arial" charset="0"/>
                <a:ea typeface="ＭＳ 明朝" pitchFamily="1" charset="-128"/>
              </a:rPr>
              <a:t>still </a:t>
            </a:r>
            <a:r>
              <a:rPr lang="en-US" altLang="ja-JP" sz="3000" b="1" dirty="0" smtClean="0">
                <a:solidFill>
                  <a:srgbClr val="FFFF00"/>
                </a:solidFill>
                <a:latin typeface="Arial" charset="0"/>
                <a:ea typeface="ＭＳ 明朝" pitchFamily="1" charset="-128"/>
              </a:rPr>
              <a:t>immature!</a:t>
            </a:r>
            <a:endParaRPr lang="en-US" altLang="ja-JP" sz="3000" b="1" dirty="0">
              <a:solidFill>
                <a:srgbClr val="FFFF00"/>
              </a:solidFill>
              <a:latin typeface="Arial" charset="0"/>
              <a:ea typeface="ＭＳ 明朝" pitchFamily="1" charset="-128"/>
            </a:endParaRPr>
          </a:p>
        </p:txBody>
      </p:sp>
      <p:sp>
        <p:nvSpPr>
          <p:cNvPr id="4102" name="Rectangle 15"/>
          <p:cNvSpPr>
            <a:spLocks noChangeArrowheads="1"/>
          </p:cNvSpPr>
          <p:nvPr/>
        </p:nvSpPr>
        <p:spPr bwMode="auto">
          <a:xfrm>
            <a:off x="5114578" y="2355627"/>
            <a:ext cx="3998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000" i="1" dirty="0">
                <a:solidFill>
                  <a:srgbClr val="2F8B20"/>
                </a:solidFill>
                <a:latin typeface="Arial" charset="0"/>
              </a:rPr>
              <a:t>Advent of practical CW-THz sources (THz-QCL, </a:t>
            </a:r>
            <a:r>
              <a:rPr lang="en-US" altLang="ja-JP" sz="2000" i="1" dirty="0" err="1">
                <a:solidFill>
                  <a:srgbClr val="2F8B20"/>
                </a:solidFill>
                <a:latin typeface="Arial" charset="0"/>
              </a:rPr>
              <a:t>photomixing</a:t>
            </a:r>
            <a:r>
              <a:rPr lang="en-US" altLang="ja-JP" sz="2000" i="1" dirty="0">
                <a:solidFill>
                  <a:srgbClr val="2F8B20"/>
                </a:solidFill>
                <a:latin typeface="Arial" charset="0"/>
              </a:rPr>
              <a:t> with UTC-PD, RTD </a:t>
            </a:r>
            <a:r>
              <a:rPr lang="en-US" altLang="ja-JP" sz="2000" i="1" dirty="0" err="1">
                <a:solidFill>
                  <a:srgbClr val="2F8B20"/>
                </a:solidFill>
                <a:latin typeface="Arial" charset="0"/>
              </a:rPr>
              <a:t>etc</a:t>
            </a:r>
            <a:r>
              <a:rPr lang="en-US" altLang="ja-JP" sz="2000" i="1" dirty="0">
                <a:solidFill>
                  <a:srgbClr val="2F8B20"/>
                </a:solidFill>
                <a:latin typeface="Arial" charset="0"/>
              </a:rPr>
              <a:t>)</a:t>
            </a:r>
          </a:p>
        </p:txBody>
      </p:sp>
      <p:sp>
        <p:nvSpPr>
          <p:cNvPr id="4103" name="Rectangle 16"/>
          <p:cNvSpPr>
            <a:spLocks noChangeArrowheads="1"/>
          </p:cNvSpPr>
          <p:nvPr/>
        </p:nvSpPr>
        <p:spPr bwMode="auto">
          <a:xfrm>
            <a:off x="82898" y="2355626"/>
            <a:ext cx="39989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000" i="1" dirty="0">
                <a:solidFill>
                  <a:srgbClr val="2F8B20"/>
                </a:solidFill>
                <a:latin typeface="Arial" charset="0"/>
              </a:rPr>
              <a:t>Maintenance of THz frequency metrology is  required for various THz applications</a:t>
            </a:r>
          </a:p>
        </p:txBody>
      </p:sp>
      <p:sp>
        <p:nvSpPr>
          <p:cNvPr id="4104" name="Rectangle 17"/>
          <p:cNvSpPr>
            <a:spLocks noChangeArrowheads="1"/>
          </p:cNvSpPr>
          <p:nvPr/>
        </p:nvSpPr>
        <p:spPr bwMode="auto">
          <a:xfrm>
            <a:off x="417513" y="3384327"/>
            <a:ext cx="8674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3200" b="1" dirty="0">
                <a:solidFill>
                  <a:srgbClr val="FF4000"/>
                </a:solidFill>
                <a:latin typeface="Arial" charset="0"/>
              </a:rPr>
              <a:t>Precise frequency measurement of </a:t>
            </a:r>
          </a:p>
          <a:p>
            <a:pPr algn="ctr"/>
            <a:r>
              <a:rPr lang="en-US" altLang="ja-JP" sz="3200" b="1" dirty="0">
                <a:solidFill>
                  <a:srgbClr val="FF4000"/>
                </a:solidFill>
                <a:latin typeface="Arial" charset="0"/>
              </a:rPr>
              <a:t>CW-THz wave is required!</a:t>
            </a:r>
          </a:p>
        </p:txBody>
      </p:sp>
      <p:sp>
        <p:nvSpPr>
          <p:cNvPr id="4105" name="AutoShape 18"/>
          <p:cNvSpPr>
            <a:spLocks noChangeArrowheads="1"/>
          </p:cNvSpPr>
          <p:nvPr/>
        </p:nvSpPr>
        <p:spPr bwMode="auto">
          <a:xfrm>
            <a:off x="4165600" y="4628802"/>
            <a:ext cx="814388" cy="960438"/>
          </a:xfrm>
          <a:prstGeom prst="downArrow">
            <a:avLst>
              <a:gd name="adj1" fmla="val 50000"/>
              <a:gd name="adj2" fmla="val 29483"/>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Tree>
    <p:extLst>
      <p:ext uri="{BB962C8B-B14F-4D97-AF65-F5344CB8AC3E}">
        <p14:creationId xmlns:p14="http://schemas.microsoft.com/office/powerpoint/2010/main" val="3305447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91" y="1489386"/>
            <a:ext cx="5993777" cy="4243870"/>
          </a:xfrm>
          <a:prstGeom prst="rect">
            <a:avLst/>
          </a:prstGeom>
        </p:spPr>
      </p:pic>
      <p:sp>
        <p:nvSpPr>
          <p:cNvPr id="2" name="タイトル 1"/>
          <p:cNvSpPr>
            <a:spLocks noGrp="1"/>
          </p:cNvSpPr>
          <p:nvPr>
            <p:ph type="title"/>
          </p:nvPr>
        </p:nvSpPr>
        <p:spPr>
          <a:xfrm>
            <a:off x="107504" y="753616"/>
            <a:ext cx="9144000" cy="371128"/>
          </a:xfrm>
        </p:spPr>
        <p:txBody>
          <a:bodyPr/>
          <a:lstStyle/>
          <a:p>
            <a:r>
              <a:rPr lang="en-US" altLang="ja-JP" sz="3600" b="1" dirty="0"/>
              <a:t>Accuracy of absolute frequency measurement</a:t>
            </a:r>
            <a:endParaRPr kumimoji="1" lang="ja-JP" altLang="en-US" sz="3200" b="1" dirty="0"/>
          </a:p>
        </p:txBody>
      </p:sp>
      <p:sp>
        <p:nvSpPr>
          <p:cNvPr id="12" name="Rectangle 1110"/>
          <p:cNvSpPr>
            <a:spLocks noChangeArrowheads="1"/>
          </p:cNvSpPr>
          <p:nvPr/>
        </p:nvSpPr>
        <p:spPr bwMode="auto">
          <a:xfrm>
            <a:off x="1979712" y="6165304"/>
            <a:ext cx="5077433" cy="584775"/>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3200" dirty="0">
                <a:solidFill>
                  <a:schemeClr val="bg1"/>
                </a:solidFill>
                <a:latin typeface="Arial" charset="0"/>
              </a:rPr>
              <a:t>Mean </a:t>
            </a:r>
            <a:r>
              <a:rPr lang="en-US" altLang="ja-JP" sz="3200" dirty="0" smtClean="0">
                <a:solidFill>
                  <a:schemeClr val="bg1"/>
                </a:solidFill>
                <a:latin typeface="Arial" charset="0"/>
              </a:rPr>
              <a:t>precision=3.8*10</a:t>
            </a:r>
            <a:r>
              <a:rPr lang="en-US" altLang="ja-JP" sz="3200" baseline="30000" dirty="0" smtClean="0">
                <a:solidFill>
                  <a:schemeClr val="bg1"/>
                </a:solidFill>
                <a:latin typeface="Arial" charset="0"/>
              </a:rPr>
              <a:t>-14</a:t>
            </a:r>
            <a:endParaRPr lang="en-US" altLang="ja-JP" sz="3200" dirty="0">
              <a:solidFill>
                <a:schemeClr val="bg1"/>
              </a:solidFill>
              <a:latin typeface="Arial" charset="0"/>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1286459132"/>
              </p:ext>
            </p:extLst>
          </p:nvPr>
        </p:nvGraphicFramePr>
        <p:xfrm>
          <a:off x="5868144" y="2420888"/>
          <a:ext cx="3187260" cy="1080120"/>
        </p:xfrm>
        <a:graphic>
          <a:graphicData uri="http://schemas.openxmlformats.org/presentationml/2006/ole">
            <mc:AlternateContent xmlns:mc="http://schemas.openxmlformats.org/markup-compatibility/2006">
              <mc:Choice xmlns:v="urn:schemas-microsoft-com:vml" Requires="v">
                <p:oleObj spid="_x0000_s7237" name="数式" r:id="rId5" imgW="1358900" imgH="482600" progId="Equation.3">
                  <p:embed/>
                </p:oleObj>
              </mc:Choice>
              <mc:Fallback>
                <p:oleObj name="数式" r:id="rId5" imgW="1358900" imgH="482600" progId="Equation.3">
                  <p:embed/>
                  <p:pic>
                    <p:nvPicPr>
                      <p:cNvPr id="0" name=""/>
                      <p:cNvPicPr>
                        <a:picLocks noChangeAspect="1" noChangeArrowheads="1"/>
                      </p:cNvPicPr>
                      <p:nvPr/>
                    </p:nvPicPr>
                    <p:blipFill>
                      <a:blip r:embed="rId6"/>
                      <a:srcRect/>
                      <a:stretch>
                        <a:fillRect/>
                      </a:stretch>
                    </p:blipFill>
                    <p:spPr bwMode="auto">
                      <a:xfrm>
                        <a:off x="5868144" y="2420888"/>
                        <a:ext cx="3187260" cy="1080120"/>
                      </a:xfrm>
                      <a:prstGeom prst="rect">
                        <a:avLst/>
                      </a:prstGeom>
                      <a:solidFill>
                        <a:srgbClr val="CCFFCC"/>
                      </a:solidFill>
                      <a:ln>
                        <a:noFill/>
                      </a:ln>
                      <a:extLst/>
                    </p:spPr>
                  </p:pic>
                </p:oleObj>
              </mc:Fallback>
            </mc:AlternateContent>
          </a:graphicData>
        </a:graphic>
      </p:graphicFrame>
      <p:sp>
        <p:nvSpPr>
          <p:cNvPr id="8" name="テキスト ボックス 7"/>
          <p:cNvSpPr txBox="1"/>
          <p:nvPr/>
        </p:nvSpPr>
        <p:spPr>
          <a:xfrm>
            <a:off x="5955788" y="3722256"/>
            <a:ext cx="3008700" cy="1938992"/>
          </a:xfrm>
          <a:prstGeom prst="rect">
            <a:avLst/>
          </a:prstGeom>
          <a:solidFill>
            <a:srgbClr val="CCFFCC"/>
          </a:solidFill>
        </p:spPr>
        <p:txBody>
          <a:bodyPr wrap="square" rtlCol="0">
            <a:spAutoFit/>
          </a:bodyPr>
          <a:lstStyle/>
          <a:p>
            <a:r>
              <a:rPr kumimoji="1" lang="en-US" altLang="ja-JP" sz="2400" dirty="0" smtClean="0"/>
              <a:t>∆f</a:t>
            </a:r>
            <a:r>
              <a:rPr kumimoji="1" lang="en-US" altLang="ja-JP" sz="2400" baseline="-25000" dirty="0" smtClean="0"/>
              <a:t>rep1 </a:t>
            </a:r>
            <a:r>
              <a:rPr kumimoji="1" lang="en-US" altLang="ja-JP" sz="2400" dirty="0" smtClean="0"/>
              <a:t>= 400µHz</a:t>
            </a:r>
          </a:p>
          <a:p>
            <a:r>
              <a:rPr lang="en-US" altLang="ja-JP" sz="2400" dirty="0"/>
              <a:t>∆</a:t>
            </a:r>
            <a:r>
              <a:rPr lang="en-US" altLang="ja-JP" sz="2400" dirty="0" smtClean="0"/>
              <a:t>f</a:t>
            </a:r>
            <a:r>
              <a:rPr lang="en-US" altLang="ja-JP" sz="2400" baseline="-25000" dirty="0" smtClean="0"/>
              <a:t>beat1 </a:t>
            </a:r>
            <a:r>
              <a:rPr lang="en-US" altLang="ja-JP" sz="2400" dirty="0" smtClean="0"/>
              <a:t>= 21mHz</a:t>
            </a:r>
          </a:p>
          <a:p>
            <a:r>
              <a:rPr lang="en-US" altLang="ja-JP" sz="2400" dirty="0" smtClean="0"/>
              <a:t>m = 800~1100</a:t>
            </a:r>
            <a:endParaRPr lang="en-US" altLang="ja-JP" sz="2400" dirty="0"/>
          </a:p>
          <a:p>
            <a:r>
              <a:rPr lang="ja-JP" altLang="en-US" sz="2400" dirty="0" smtClean="0"/>
              <a:t>　　　</a:t>
            </a:r>
            <a:r>
              <a:rPr lang="en-US" altLang="ja-JP" sz="2400" b="1" dirty="0" smtClean="0"/>
              <a:t>↓</a:t>
            </a:r>
            <a:endParaRPr lang="ja-JP" altLang="en-US" sz="2400" b="1" dirty="0"/>
          </a:p>
          <a:p>
            <a:r>
              <a:rPr lang="en-US" altLang="ja-JP" sz="2400" dirty="0"/>
              <a:t>∆</a:t>
            </a:r>
            <a:r>
              <a:rPr lang="en-US" altLang="ja-JP" sz="2400" dirty="0" err="1" smtClean="0"/>
              <a:t>f</a:t>
            </a:r>
            <a:r>
              <a:rPr lang="en-US" altLang="ja-JP" sz="2400" baseline="-25000" dirty="0" err="1" smtClean="0"/>
              <a:t>THz</a:t>
            </a:r>
            <a:r>
              <a:rPr lang="en-US" altLang="ja-JP" sz="2400" baseline="-25000" dirty="0" smtClean="0"/>
              <a:t> </a:t>
            </a:r>
            <a:r>
              <a:rPr lang="en-US" altLang="ja-JP" sz="2400" dirty="0"/>
              <a:t>= </a:t>
            </a:r>
            <a:r>
              <a:rPr lang="en-US" altLang="ja-JP" sz="2400" dirty="0" smtClean="0"/>
              <a:t>341~461mHz</a:t>
            </a:r>
            <a:endParaRPr lang="en-US" altLang="ja-JP" sz="2400" dirty="0"/>
          </a:p>
        </p:txBody>
      </p:sp>
      <p:sp>
        <p:nvSpPr>
          <p:cNvPr id="11" name="テキスト ボックス 10"/>
          <p:cNvSpPr txBox="1"/>
          <p:nvPr/>
        </p:nvSpPr>
        <p:spPr>
          <a:xfrm>
            <a:off x="6084206" y="1510378"/>
            <a:ext cx="2520242" cy="707886"/>
          </a:xfrm>
          <a:prstGeom prst="rect">
            <a:avLst/>
          </a:prstGeom>
          <a:solidFill>
            <a:schemeClr val="accent5">
              <a:lumMod val="40000"/>
              <a:lumOff val="60000"/>
            </a:schemeClr>
          </a:solidFill>
        </p:spPr>
        <p:txBody>
          <a:bodyPr wrap="none" rtlCol="0">
            <a:spAutoFit/>
          </a:bodyPr>
          <a:lstStyle/>
          <a:p>
            <a:pPr algn="ctr"/>
            <a:r>
              <a:rPr kumimoji="1" lang="en-US" altLang="ja-JP" sz="2000" b="1" dirty="0" smtClean="0"/>
              <a:t>Estimation of </a:t>
            </a:r>
          </a:p>
          <a:p>
            <a:pPr algn="ctr"/>
            <a:r>
              <a:rPr kumimoji="1" lang="en-US" altLang="ja-JP" sz="2000" b="1" dirty="0" smtClean="0"/>
              <a:t>measurement error</a:t>
            </a:r>
            <a:endParaRPr kumimoji="1" lang="ja-JP" altLang="en-US" sz="2000" b="1" dirty="0"/>
          </a:p>
        </p:txBody>
      </p:sp>
    </p:spTree>
    <p:extLst>
      <p:ext uri="{BB962C8B-B14F-4D97-AF65-F5344CB8AC3E}">
        <p14:creationId xmlns:p14="http://schemas.microsoft.com/office/powerpoint/2010/main" val="12157451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609600"/>
            <a:ext cx="9144000" cy="803176"/>
          </a:xfrm>
        </p:spPr>
        <p:txBody>
          <a:bodyPr/>
          <a:lstStyle/>
          <a:p>
            <a:r>
              <a:rPr lang="en-US" altLang="ja-JP" sz="3600" dirty="0"/>
              <a:t>Real-time monitoring of </a:t>
            </a:r>
            <a:r>
              <a:rPr lang="en-US" altLang="ja-JP" sz="3600" dirty="0">
                <a:latin typeface="Arial" charset="0"/>
              </a:rPr>
              <a:t>linearly frequency-swept CW-THz wave</a:t>
            </a:r>
            <a:endParaRPr kumimoji="1" lang="ja-JP" altLang="en-US" sz="3600"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543049"/>
            <a:ext cx="5838059" cy="4468823"/>
          </a:xfrm>
          <a:prstGeom prst="rect">
            <a:avLst/>
          </a:prstGeom>
        </p:spPr>
      </p:pic>
      <p:grpSp>
        <p:nvGrpSpPr>
          <p:cNvPr id="3" name="グループ化 2"/>
          <p:cNvGrpSpPr/>
          <p:nvPr/>
        </p:nvGrpSpPr>
        <p:grpSpPr>
          <a:xfrm>
            <a:off x="2614444" y="5904098"/>
            <a:ext cx="4621852" cy="830997"/>
            <a:chOff x="1565666" y="5904098"/>
            <a:chExt cx="6336704" cy="830997"/>
          </a:xfrm>
        </p:grpSpPr>
        <p:sp>
          <p:nvSpPr>
            <p:cNvPr id="7" name="Rectangle 1110"/>
            <p:cNvSpPr>
              <a:spLocks noChangeArrowheads="1"/>
            </p:cNvSpPr>
            <p:nvPr/>
          </p:nvSpPr>
          <p:spPr bwMode="auto">
            <a:xfrm>
              <a:off x="1565666" y="5904098"/>
              <a:ext cx="6336704" cy="830997"/>
            </a:xfrm>
            <a:prstGeom prst="rect">
              <a:avLst/>
            </a:prstGeom>
            <a:solidFill>
              <a:schemeClr val="bg1"/>
            </a:solidFill>
            <a:ln>
              <a:noFill/>
            </a:ln>
            <a:extLst/>
          </p:spPr>
          <p:txBody>
            <a:bodyPr wrap="square">
              <a:spAutoFit/>
            </a:bodyPr>
            <a:lstStyle/>
            <a:p>
              <a:endParaRPr lang="en-US" altLang="ja-JP" sz="2400" dirty="0" smtClean="0">
                <a:solidFill>
                  <a:schemeClr val="bg1"/>
                </a:solidFill>
                <a:latin typeface="Arial" charset="0"/>
              </a:endParaRPr>
            </a:p>
            <a:p>
              <a:pPr algn="ctr"/>
              <a:r>
                <a:rPr lang="en-US" altLang="ja-JP" sz="2400" dirty="0" smtClean="0">
                  <a:solidFill>
                    <a:srgbClr val="FF0000"/>
                  </a:solidFill>
                  <a:latin typeface="Arial" charset="0"/>
                </a:rPr>
                <a:t>Linear sweep</a:t>
              </a:r>
              <a:endParaRPr lang="en-US" altLang="ja-JP" sz="2400" dirty="0">
                <a:solidFill>
                  <a:srgbClr val="FF0000"/>
                </a:solidFill>
                <a:latin typeface="Arial" charset="0"/>
              </a:endParaRPr>
            </a:p>
          </p:txBody>
        </p:sp>
        <p:sp>
          <p:nvSpPr>
            <p:cNvPr id="2" name="下矢印 1"/>
            <p:cNvSpPr/>
            <p:nvPr/>
          </p:nvSpPr>
          <p:spPr bwMode="auto">
            <a:xfrm rot="5400000" flipH="1" flipV="1">
              <a:off x="4526269" y="3095236"/>
              <a:ext cx="415498" cy="615668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14719650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988840"/>
            <a:ext cx="8820472" cy="2308324"/>
          </a:xfrm>
          <a:prstGeom prst="rect">
            <a:avLst/>
          </a:prstGeom>
        </p:spPr>
        <p:txBody>
          <a:bodyPr wrap="square">
            <a:spAutoFit/>
          </a:bodyPr>
          <a:lstStyle/>
          <a:p>
            <a:pPr algn="just"/>
            <a:r>
              <a:rPr lang="en-US" altLang="ja-JP" sz="4800" dirty="0" smtClean="0"/>
              <a:t>(2</a:t>
            </a:r>
            <a:r>
              <a:rPr lang="en-US" altLang="ja-JP" sz="4800" dirty="0"/>
              <a:t>) Direct coupling of LT-</a:t>
            </a:r>
            <a:r>
              <a:rPr lang="en-US" altLang="ja-JP" sz="4800" dirty="0" err="1"/>
              <a:t>GaAs</a:t>
            </a:r>
            <a:r>
              <a:rPr lang="en-US" altLang="ja-JP" sz="4800" dirty="0"/>
              <a:t>-PCA with output fiber tip of 1.5µm fiber laser</a:t>
            </a:r>
          </a:p>
        </p:txBody>
      </p:sp>
    </p:spTree>
    <p:extLst>
      <p:ext uri="{BB962C8B-B14F-4D97-AF65-F5344CB8AC3E}">
        <p14:creationId xmlns:p14="http://schemas.microsoft.com/office/powerpoint/2010/main" val="30815855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76672"/>
            <a:ext cx="9144000" cy="504056"/>
          </a:xfrm>
        </p:spPr>
        <p:txBody>
          <a:bodyPr/>
          <a:lstStyle/>
          <a:p>
            <a:pPr>
              <a:lnSpc>
                <a:spcPct val="80000"/>
              </a:lnSpc>
            </a:pPr>
            <a:r>
              <a:rPr kumimoji="1" lang="en-US" altLang="ja-JP" sz="3600" dirty="0" smtClean="0"/>
              <a:t>Coupling methods of PCA with1.5-µm light</a:t>
            </a:r>
            <a:endParaRPr kumimoji="1" lang="ja-JP" altLang="en-US" sz="3600" dirty="0"/>
          </a:p>
        </p:txBody>
      </p:sp>
      <p:sp>
        <p:nvSpPr>
          <p:cNvPr id="16" name="テキスト ボックス 15"/>
          <p:cNvSpPr txBox="1"/>
          <p:nvPr/>
        </p:nvSpPr>
        <p:spPr>
          <a:xfrm>
            <a:off x="1187624" y="6396335"/>
            <a:ext cx="7010453" cy="461665"/>
          </a:xfrm>
          <a:prstGeom prst="rect">
            <a:avLst/>
          </a:prstGeom>
          <a:noFill/>
        </p:spPr>
        <p:txBody>
          <a:bodyPr wrap="none" rtlCol="0">
            <a:spAutoFit/>
          </a:bodyPr>
          <a:lstStyle/>
          <a:p>
            <a:r>
              <a:rPr lang="en-US" altLang="ja-JP" sz="2400" dirty="0" smtClean="0">
                <a:solidFill>
                  <a:srgbClr val="FF0000"/>
                </a:solidFill>
              </a:rPr>
              <a:t>No free-space, no optics, and moderate sensitivity</a:t>
            </a:r>
            <a:endParaRPr kumimoji="1" lang="ja-JP" altLang="en-US" sz="2400" dirty="0">
              <a:solidFill>
                <a:srgbClr val="FF0000"/>
              </a:solidFill>
            </a:endParaRPr>
          </a:p>
        </p:txBody>
      </p:sp>
      <p:sp>
        <p:nvSpPr>
          <p:cNvPr id="11" name="テキスト ボックス 10"/>
          <p:cNvSpPr txBox="1"/>
          <p:nvPr/>
        </p:nvSpPr>
        <p:spPr>
          <a:xfrm>
            <a:off x="59943" y="3212976"/>
            <a:ext cx="4872097" cy="461665"/>
          </a:xfrm>
          <a:prstGeom prst="rect">
            <a:avLst/>
          </a:prstGeom>
          <a:noFill/>
        </p:spPr>
        <p:txBody>
          <a:bodyPr wrap="none" rtlCol="0">
            <a:spAutoFit/>
          </a:bodyPr>
          <a:lstStyle/>
          <a:p>
            <a:r>
              <a:rPr lang="en-US" altLang="ja-JP" sz="2400" dirty="0" smtClean="0">
                <a:solidFill>
                  <a:srgbClr val="FF0000"/>
                </a:solidFill>
              </a:rPr>
              <a:t>Several free-space optics required</a:t>
            </a:r>
            <a:endParaRPr kumimoji="1" lang="ja-JP" altLang="en-US" sz="2400" dirty="0">
              <a:solidFill>
                <a:srgbClr val="FF0000"/>
              </a:solidFill>
            </a:endParaRPr>
          </a:p>
        </p:txBody>
      </p:sp>
      <p:sp>
        <p:nvSpPr>
          <p:cNvPr id="12" name="テキスト ボックス 11"/>
          <p:cNvSpPr txBox="1"/>
          <p:nvPr/>
        </p:nvSpPr>
        <p:spPr>
          <a:xfrm>
            <a:off x="5715535" y="3212976"/>
            <a:ext cx="2168833" cy="461665"/>
          </a:xfrm>
          <a:prstGeom prst="rect">
            <a:avLst/>
          </a:prstGeom>
          <a:noFill/>
        </p:spPr>
        <p:txBody>
          <a:bodyPr wrap="none" rtlCol="0">
            <a:spAutoFit/>
          </a:bodyPr>
          <a:lstStyle/>
          <a:p>
            <a:r>
              <a:rPr lang="en-US" altLang="ja-JP" sz="2400" dirty="0" smtClean="0">
                <a:solidFill>
                  <a:srgbClr val="FF0000"/>
                </a:solidFill>
              </a:rPr>
              <a:t>Low sensitivity</a:t>
            </a:r>
            <a:endParaRPr kumimoji="1" lang="ja-JP" altLang="en-US" sz="2400" dirty="0">
              <a:solidFill>
                <a:srgbClr val="FF0000"/>
              </a:solidFill>
            </a:endParaRPr>
          </a:p>
        </p:txBody>
      </p:sp>
      <p:grpSp>
        <p:nvGrpSpPr>
          <p:cNvPr id="5" name="グループ化 4"/>
          <p:cNvGrpSpPr/>
          <p:nvPr/>
        </p:nvGrpSpPr>
        <p:grpSpPr>
          <a:xfrm>
            <a:off x="301407" y="980728"/>
            <a:ext cx="4198585" cy="2386007"/>
            <a:chOff x="301407" y="980728"/>
            <a:chExt cx="4198585" cy="2386007"/>
          </a:xfrm>
        </p:grpSpPr>
        <p:sp>
          <p:nvSpPr>
            <p:cNvPr id="3" name="テキスト ボックス 2"/>
            <p:cNvSpPr txBox="1"/>
            <p:nvPr/>
          </p:nvSpPr>
          <p:spPr>
            <a:xfrm>
              <a:off x="301407" y="980728"/>
              <a:ext cx="4198585" cy="400110"/>
            </a:xfrm>
            <a:prstGeom prst="rect">
              <a:avLst/>
            </a:prstGeom>
            <a:solidFill>
              <a:schemeClr val="tx1"/>
            </a:solidFill>
          </p:spPr>
          <p:txBody>
            <a:bodyPr wrap="none" rtlCol="0">
              <a:spAutoFit/>
            </a:bodyPr>
            <a:lstStyle/>
            <a:p>
              <a:r>
                <a:rPr kumimoji="1" lang="en-US" altLang="ja-JP" sz="2000" dirty="0" smtClean="0">
                  <a:solidFill>
                    <a:schemeClr val="bg1"/>
                  </a:solidFill>
                </a:rPr>
                <a:t>(1) SHG &amp; lenses @ LT-</a:t>
              </a:r>
              <a:r>
                <a:rPr kumimoji="1" lang="en-US" altLang="ja-JP" sz="2000" dirty="0" err="1" smtClean="0">
                  <a:solidFill>
                    <a:schemeClr val="bg1"/>
                  </a:solidFill>
                </a:rPr>
                <a:t>GaAs</a:t>
              </a:r>
              <a:r>
                <a:rPr kumimoji="1" lang="en-US" altLang="ja-JP" sz="2000" dirty="0" smtClean="0">
                  <a:solidFill>
                    <a:schemeClr val="bg1"/>
                  </a:solidFill>
                </a:rPr>
                <a:t> PCA</a:t>
              </a:r>
              <a:endParaRPr kumimoji="1" lang="ja-JP" altLang="en-US" sz="2000"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704" b="60066"/>
            <a:stretch/>
          </p:blipFill>
          <p:spPr bwMode="auto">
            <a:xfrm>
              <a:off x="563892" y="1477514"/>
              <a:ext cx="3720076" cy="188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5076056" y="980728"/>
            <a:ext cx="3544560" cy="2420334"/>
            <a:chOff x="5076056" y="980728"/>
            <a:chExt cx="3544560" cy="2420334"/>
          </a:xfrm>
        </p:grpSpPr>
        <p:sp>
          <p:nvSpPr>
            <p:cNvPr id="7" name="テキスト ボックス 6"/>
            <p:cNvSpPr txBox="1"/>
            <p:nvPr/>
          </p:nvSpPr>
          <p:spPr>
            <a:xfrm>
              <a:off x="5076056" y="980728"/>
              <a:ext cx="3544560" cy="400110"/>
            </a:xfrm>
            <a:prstGeom prst="rect">
              <a:avLst/>
            </a:prstGeom>
            <a:solidFill>
              <a:schemeClr val="tx1"/>
            </a:solidFill>
          </p:spPr>
          <p:txBody>
            <a:bodyPr wrap="none" rtlCol="0">
              <a:spAutoFit/>
            </a:bodyPr>
            <a:lstStyle/>
            <a:p>
              <a:r>
                <a:rPr kumimoji="1" lang="en-US" altLang="ja-JP" sz="2000" dirty="0" smtClean="0">
                  <a:solidFill>
                    <a:schemeClr val="bg1"/>
                  </a:solidFill>
                </a:rPr>
                <a:t>(2) lenses @ LT-</a:t>
              </a:r>
              <a:r>
                <a:rPr kumimoji="1" lang="en-US" altLang="ja-JP" sz="2000" dirty="0" err="1" smtClean="0">
                  <a:solidFill>
                    <a:schemeClr val="bg1"/>
                  </a:solidFill>
                </a:rPr>
                <a:t>InGaAs</a:t>
              </a:r>
              <a:r>
                <a:rPr kumimoji="1" lang="en-US" altLang="ja-JP" sz="2000" dirty="0" smtClean="0">
                  <a:solidFill>
                    <a:schemeClr val="bg1"/>
                  </a:solidFill>
                </a:rPr>
                <a:t> PCA</a:t>
              </a:r>
              <a:endParaRPr kumimoji="1" lang="ja-JP" altLang="en-US" sz="2000" dirty="0">
                <a:solidFill>
                  <a:schemeClr val="bg1"/>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6812" r="56589"/>
            <a:stretch/>
          </p:blipFill>
          <p:spPr bwMode="auto">
            <a:xfrm>
              <a:off x="5292081" y="1421100"/>
              <a:ext cx="3240360" cy="19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グループ化 8"/>
          <p:cNvGrpSpPr/>
          <p:nvPr/>
        </p:nvGrpSpPr>
        <p:grpSpPr>
          <a:xfrm>
            <a:off x="2195737" y="3676962"/>
            <a:ext cx="5184575" cy="2950205"/>
            <a:chOff x="2195737" y="3676962"/>
            <a:chExt cx="5184575" cy="2950205"/>
          </a:xfrm>
        </p:grpSpPr>
        <p:sp>
          <p:nvSpPr>
            <p:cNvPr id="8" name="テキスト ボックス 7"/>
            <p:cNvSpPr txBox="1"/>
            <p:nvPr/>
          </p:nvSpPr>
          <p:spPr>
            <a:xfrm>
              <a:off x="2195737" y="3676962"/>
              <a:ext cx="5184575" cy="400110"/>
            </a:xfrm>
            <a:prstGeom prst="rect">
              <a:avLst/>
            </a:prstGeom>
            <a:solidFill>
              <a:schemeClr val="tx1"/>
            </a:solidFill>
          </p:spPr>
          <p:txBody>
            <a:bodyPr wrap="square" rtlCol="0">
              <a:spAutoFit/>
            </a:bodyPr>
            <a:lstStyle/>
            <a:p>
              <a:r>
                <a:rPr kumimoji="1" lang="en-US" altLang="ja-JP" sz="2000" dirty="0" smtClean="0">
                  <a:solidFill>
                    <a:schemeClr val="bg1"/>
                  </a:solidFill>
                </a:rPr>
                <a:t>(3) No optical components @ LT-</a:t>
              </a:r>
              <a:r>
                <a:rPr kumimoji="1" lang="en-US" altLang="ja-JP" sz="2000" dirty="0" err="1" smtClean="0">
                  <a:solidFill>
                    <a:schemeClr val="bg1"/>
                  </a:solidFill>
                </a:rPr>
                <a:t>GaAs</a:t>
              </a:r>
              <a:r>
                <a:rPr kumimoji="1" lang="en-US" altLang="ja-JP" sz="2000" dirty="0" smtClean="0">
                  <a:solidFill>
                    <a:schemeClr val="bg1"/>
                  </a:solidFill>
                </a:rPr>
                <a:t> PCA</a:t>
              </a:r>
              <a:endParaRPr kumimoji="1" lang="ja-JP" altLang="en-US" sz="2000" dirty="0">
                <a:solidFill>
                  <a:schemeClr val="bg1"/>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802" y="4075046"/>
              <a:ext cx="3101358" cy="25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テキスト ボックス 12"/>
          <p:cNvSpPr txBox="1"/>
          <p:nvPr/>
        </p:nvSpPr>
        <p:spPr>
          <a:xfrm>
            <a:off x="2345363" y="5445224"/>
            <a:ext cx="2082621" cy="830997"/>
          </a:xfrm>
          <a:prstGeom prst="rect">
            <a:avLst/>
          </a:prstGeom>
          <a:solidFill>
            <a:schemeClr val="bg1"/>
          </a:solidFill>
        </p:spPr>
        <p:txBody>
          <a:bodyPr wrap="none" rtlCol="0">
            <a:spAutoFit/>
          </a:bodyPr>
          <a:lstStyle/>
          <a:p>
            <a:r>
              <a:rPr lang="en-US" altLang="ja-JP" sz="2400" dirty="0" smtClean="0">
                <a:solidFill>
                  <a:srgbClr val="FF0000"/>
                </a:solidFill>
              </a:rPr>
              <a:t>Direct contact </a:t>
            </a:r>
          </a:p>
          <a:p>
            <a:r>
              <a:rPr lang="en-US" altLang="ja-JP" sz="2400" dirty="0" smtClean="0">
                <a:solidFill>
                  <a:srgbClr val="FF0000"/>
                </a:solidFill>
              </a:rPr>
              <a:t>without lens</a:t>
            </a:r>
          </a:p>
        </p:txBody>
      </p:sp>
    </p:spTree>
    <p:extLst>
      <p:ext uri="{BB962C8B-B14F-4D97-AF65-F5344CB8AC3E}">
        <p14:creationId xmlns:p14="http://schemas.microsoft.com/office/powerpoint/2010/main" val="18490979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262464" y="1124744"/>
            <a:ext cx="8424936" cy="429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2400" i="1" kern="0" dirty="0" smtClean="0">
                <a:solidFill>
                  <a:srgbClr val="0033CC"/>
                </a:solidFill>
                <a:cs typeface="Times New Roman" pitchFamily="18" charset="0"/>
              </a:rPr>
              <a:t>Beat frequency 100kHz (amp 100kHz, 50MΩ), RBW=3kHz</a:t>
            </a:r>
            <a:endParaRPr lang="ja-JP" altLang="en-US" sz="2400" i="1" kern="0" dirty="0">
              <a:solidFill>
                <a:srgbClr val="0033CC"/>
              </a:solidFill>
              <a:cs typeface="Times New Roman" pitchFamily="18" charset="0"/>
            </a:endParaRPr>
          </a:p>
        </p:txBody>
      </p:sp>
      <p:sp>
        <p:nvSpPr>
          <p:cNvPr id="11" name="Rectangle 2"/>
          <p:cNvSpPr txBox="1">
            <a:spLocks noChangeArrowheads="1"/>
          </p:cNvSpPr>
          <p:nvPr/>
        </p:nvSpPr>
        <p:spPr bwMode="auto">
          <a:xfrm>
            <a:off x="17232" y="620688"/>
            <a:ext cx="9188070" cy="33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400" kern="0" dirty="0" smtClean="0">
                <a:latin typeface="Arial" charset="0"/>
              </a:rPr>
              <a:t>Comparison between 0.8-µm and 1.5-μm lights</a:t>
            </a:r>
          </a:p>
        </p:txBody>
      </p:sp>
      <p:sp>
        <p:nvSpPr>
          <p:cNvPr id="5" name="円/楕円 4"/>
          <p:cNvSpPr/>
          <p:nvPr/>
        </p:nvSpPr>
        <p:spPr bwMode="auto">
          <a:xfrm>
            <a:off x="1331640" y="3979912"/>
            <a:ext cx="914400" cy="9144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6" name="グループ化 5"/>
          <p:cNvGrpSpPr/>
          <p:nvPr/>
        </p:nvGrpSpPr>
        <p:grpSpPr>
          <a:xfrm>
            <a:off x="17232" y="2780928"/>
            <a:ext cx="4457700" cy="3822700"/>
            <a:chOff x="17232" y="2780928"/>
            <a:chExt cx="4457700" cy="382270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2" y="2780928"/>
              <a:ext cx="4457700" cy="3822700"/>
            </a:xfrm>
            <a:prstGeom prst="rect">
              <a:avLst/>
            </a:prstGeom>
          </p:spPr>
        </p:pic>
        <p:sp>
          <p:nvSpPr>
            <p:cNvPr id="15" name="テキスト ボックス 14"/>
            <p:cNvSpPr txBox="1"/>
            <p:nvPr/>
          </p:nvSpPr>
          <p:spPr>
            <a:xfrm>
              <a:off x="3419872" y="2996952"/>
              <a:ext cx="986167" cy="707886"/>
            </a:xfrm>
            <a:prstGeom prst="rect">
              <a:avLst/>
            </a:prstGeom>
            <a:noFill/>
            <a:ln w="38100" cmpd="sng">
              <a:solidFill>
                <a:srgbClr val="FF0000"/>
              </a:solidFill>
            </a:ln>
          </p:spPr>
          <p:txBody>
            <a:bodyPr wrap="none" rtlCol="0">
              <a:spAutoFit/>
            </a:bodyPr>
            <a:lstStyle/>
            <a:p>
              <a:pPr algn="ctr"/>
              <a:r>
                <a:rPr kumimoji="1" lang="en-US" altLang="ja-JP" sz="2000" dirty="0" smtClean="0">
                  <a:solidFill>
                    <a:srgbClr val="FF0000"/>
                  </a:solidFill>
                </a:rPr>
                <a:t>1.5-µm</a:t>
              </a:r>
            </a:p>
            <a:p>
              <a:pPr algn="ctr"/>
              <a:r>
                <a:rPr lang="en-US" altLang="ja-JP" sz="2000" dirty="0" smtClean="0">
                  <a:solidFill>
                    <a:srgbClr val="FF0000"/>
                  </a:solidFill>
                </a:rPr>
                <a:t>light</a:t>
              </a:r>
              <a:endParaRPr kumimoji="1" lang="ja-JP" altLang="en-US" sz="2000" dirty="0">
                <a:solidFill>
                  <a:srgbClr val="FF0000"/>
                </a:solidFill>
              </a:endParaRPr>
            </a:p>
          </p:txBody>
        </p:sp>
        <p:sp>
          <p:nvSpPr>
            <p:cNvPr id="4" name="テキスト ボックス 3"/>
            <p:cNvSpPr txBox="1"/>
            <p:nvPr/>
          </p:nvSpPr>
          <p:spPr>
            <a:xfrm>
              <a:off x="1813628" y="2996952"/>
              <a:ext cx="986167" cy="707886"/>
            </a:xfrm>
            <a:prstGeom prst="rect">
              <a:avLst/>
            </a:prstGeom>
            <a:noFill/>
            <a:ln w="38100" cmpd="sng">
              <a:solidFill>
                <a:schemeClr val="tx1"/>
              </a:solidFill>
            </a:ln>
          </p:spPr>
          <p:txBody>
            <a:bodyPr wrap="none" rtlCol="0">
              <a:spAutoFit/>
            </a:bodyPr>
            <a:lstStyle/>
            <a:p>
              <a:pPr algn="ctr"/>
              <a:r>
                <a:rPr kumimoji="1" lang="en-US" altLang="ja-JP" sz="2000" dirty="0" smtClean="0"/>
                <a:t>0.8-µm</a:t>
              </a:r>
            </a:p>
            <a:p>
              <a:pPr algn="ctr"/>
              <a:r>
                <a:rPr lang="en-US" altLang="ja-JP" sz="2000" dirty="0" smtClean="0"/>
                <a:t>light</a:t>
              </a:r>
              <a:endParaRPr kumimoji="1" lang="ja-JP" altLang="en-US" sz="2000" dirty="0"/>
            </a:p>
          </p:txBody>
        </p:sp>
      </p:grpSp>
      <p:sp>
        <p:nvSpPr>
          <p:cNvPr id="17" name="テキスト ボックス 16"/>
          <p:cNvSpPr txBox="1"/>
          <p:nvPr/>
        </p:nvSpPr>
        <p:spPr>
          <a:xfrm>
            <a:off x="534875" y="1772816"/>
            <a:ext cx="3749093" cy="707886"/>
          </a:xfrm>
          <a:prstGeom prst="rect">
            <a:avLst/>
          </a:prstGeom>
          <a:solidFill>
            <a:schemeClr val="tx1"/>
          </a:solidFill>
        </p:spPr>
        <p:txBody>
          <a:bodyPr wrap="none" rtlCol="0">
            <a:spAutoFit/>
          </a:bodyPr>
          <a:lstStyle/>
          <a:p>
            <a:pPr algn="ctr"/>
            <a:r>
              <a:rPr kumimoji="1" lang="en-US" altLang="ja-JP" sz="2000" dirty="0" smtClean="0">
                <a:solidFill>
                  <a:schemeClr val="bg1"/>
                </a:solidFill>
              </a:rPr>
              <a:t>Dependence of PCA resistance</a:t>
            </a:r>
          </a:p>
          <a:p>
            <a:pPr algn="ctr"/>
            <a:r>
              <a:rPr lang="en-US" altLang="ja-JP" sz="2000" dirty="0" smtClean="0">
                <a:solidFill>
                  <a:schemeClr val="bg1"/>
                </a:solidFill>
              </a:rPr>
              <a:t>on incident power</a:t>
            </a:r>
            <a:endParaRPr kumimoji="1" lang="ja-JP" altLang="en-US" sz="2000" dirty="0">
              <a:solidFill>
                <a:schemeClr val="bg1"/>
              </a:solidFill>
            </a:endParaRPr>
          </a:p>
        </p:txBody>
      </p:sp>
      <p:sp>
        <p:nvSpPr>
          <p:cNvPr id="20" name="テキスト ボックス 19"/>
          <p:cNvSpPr txBox="1"/>
          <p:nvPr/>
        </p:nvSpPr>
        <p:spPr>
          <a:xfrm>
            <a:off x="5496806" y="1785010"/>
            <a:ext cx="3107642" cy="707886"/>
          </a:xfrm>
          <a:prstGeom prst="rect">
            <a:avLst/>
          </a:prstGeom>
          <a:solidFill>
            <a:schemeClr val="tx1"/>
          </a:solidFill>
        </p:spPr>
        <p:txBody>
          <a:bodyPr wrap="none" rtlCol="0">
            <a:spAutoFit/>
          </a:bodyPr>
          <a:lstStyle/>
          <a:p>
            <a:pPr algn="ctr"/>
            <a:r>
              <a:rPr kumimoji="1" lang="en-US" altLang="ja-JP" sz="2000" dirty="0" smtClean="0">
                <a:solidFill>
                  <a:schemeClr val="bg1"/>
                </a:solidFill>
              </a:rPr>
              <a:t>Dependence of beat SNR</a:t>
            </a:r>
          </a:p>
          <a:p>
            <a:pPr algn="ctr"/>
            <a:r>
              <a:rPr lang="en-US" altLang="ja-JP" sz="2000" dirty="0" smtClean="0">
                <a:solidFill>
                  <a:schemeClr val="bg1"/>
                </a:solidFill>
              </a:rPr>
              <a:t>on </a:t>
            </a:r>
            <a:r>
              <a:rPr lang="en-US" altLang="ja-JP" sz="2000" dirty="0">
                <a:solidFill>
                  <a:schemeClr val="bg1"/>
                </a:solidFill>
              </a:rPr>
              <a:t>PCA resistance</a:t>
            </a:r>
            <a:endParaRPr kumimoji="1" lang="ja-JP" altLang="en-US" sz="2000" dirty="0">
              <a:solidFill>
                <a:schemeClr val="bg1"/>
              </a:solidFill>
            </a:endParaRPr>
          </a:p>
        </p:txBody>
      </p:sp>
      <p:grpSp>
        <p:nvGrpSpPr>
          <p:cNvPr id="7" name="グループ化 6"/>
          <p:cNvGrpSpPr/>
          <p:nvPr/>
        </p:nvGrpSpPr>
        <p:grpSpPr>
          <a:xfrm>
            <a:off x="4525669" y="2807143"/>
            <a:ext cx="4648200" cy="3860800"/>
            <a:chOff x="4534881" y="2952576"/>
            <a:chExt cx="4648200" cy="3860800"/>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881" y="2952576"/>
              <a:ext cx="4648200" cy="3860800"/>
            </a:xfrm>
            <a:prstGeom prst="rect">
              <a:avLst/>
            </a:prstGeom>
          </p:spPr>
        </p:pic>
        <p:sp>
          <p:nvSpPr>
            <p:cNvPr id="21" name="テキスト ボックス 20"/>
            <p:cNvSpPr txBox="1"/>
            <p:nvPr/>
          </p:nvSpPr>
          <p:spPr>
            <a:xfrm>
              <a:off x="7762650" y="3263262"/>
              <a:ext cx="986167" cy="707886"/>
            </a:xfrm>
            <a:prstGeom prst="rect">
              <a:avLst/>
            </a:prstGeom>
            <a:noFill/>
            <a:ln w="38100" cmpd="sng">
              <a:solidFill>
                <a:schemeClr val="tx1"/>
              </a:solidFill>
            </a:ln>
          </p:spPr>
          <p:txBody>
            <a:bodyPr wrap="none" rtlCol="0">
              <a:spAutoFit/>
            </a:bodyPr>
            <a:lstStyle/>
            <a:p>
              <a:pPr algn="ctr"/>
              <a:r>
                <a:rPr kumimoji="1" lang="en-US" altLang="ja-JP" sz="2000" dirty="0" smtClean="0"/>
                <a:t>0.8-µm</a:t>
              </a:r>
            </a:p>
            <a:p>
              <a:pPr algn="ctr"/>
              <a:r>
                <a:rPr lang="en-US" altLang="ja-JP" sz="2000" dirty="0" smtClean="0"/>
                <a:t>light</a:t>
              </a:r>
              <a:endParaRPr kumimoji="1" lang="ja-JP" altLang="en-US" sz="2000" dirty="0"/>
            </a:p>
          </p:txBody>
        </p:sp>
        <p:sp>
          <p:nvSpPr>
            <p:cNvPr id="26" name="テキスト ボックス 25"/>
            <p:cNvSpPr txBox="1"/>
            <p:nvPr/>
          </p:nvSpPr>
          <p:spPr>
            <a:xfrm>
              <a:off x="7762649" y="4830018"/>
              <a:ext cx="986167" cy="707886"/>
            </a:xfrm>
            <a:prstGeom prst="rect">
              <a:avLst/>
            </a:prstGeom>
            <a:noFill/>
            <a:ln w="38100" cmpd="sng">
              <a:solidFill>
                <a:srgbClr val="FF0000"/>
              </a:solidFill>
            </a:ln>
          </p:spPr>
          <p:txBody>
            <a:bodyPr wrap="none" rtlCol="0">
              <a:spAutoFit/>
            </a:bodyPr>
            <a:lstStyle/>
            <a:p>
              <a:pPr algn="ctr"/>
              <a:r>
                <a:rPr kumimoji="1" lang="en-US" altLang="ja-JP" sz="2000" dirty="0" smtClean="0">
                  <a:solidFill>
                    <a:srgbClr val="FF0000"/>
                  </a:solidFill>
                </a:rPr>
                <a:t>1.5-µm</a:t>
              </a:r>
            </a:p>
            <a:p>
              <a:pPr algn="ctr"/>
              <a:r>
                <a:rPr lang="en-US" altLang="ja-JP" sz="2000" dirty="0" smtClean="0">
                  <a:solidFill>
                    <a:srgbClr val="FF0000"/>
                  </a:solidFill>
                </a:rPr>
                <a:t>light</a:t>
              </a:r>
              <a:endParaRPr kumimoji="1" lang="ja-JP" altLang="en-US" sz="2000" dirty="0">
                <a:solidFill>
                  <a:srgbClr val="FF0000"/>
                </a:solidFill>
              </a:endParaRPr>
            </a:p>
          </p:txBody>
        </p:sp>
      </p:grpSp>
    </p:spTree>
    <p:extLst>
      <p:ext uri="{BB962C8B-B14F-4D97-AF65-F5344CB8AC3E}">
        <p14:creationId xmlns:p14="http://schemas.microsoft.com/office/powerpoint/2010/main" val="37978281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65584"/>
            <a:ext cx="8784976" cy="443136"/>
          </a:xfrm>
        </p:spPr>
        <p:txBody>
          <a:bodyPr/>
          <a:lstStyle/>
          <a:p>
            <a:r>
              <a:rPr kumimoji="1" lang="en-US" altLang="ja-JP" dirty="0" smtClean="0"/>
              <a:t>Results</a:t>
            </a:r>
            <a:endParaRPr kumimoji="1" lang="ja-JP" altLang="en-US" dirty="0"/>
          </a:p>
        </p:txBody>
      </p:sp>
      <p:sp>
        <p:nvSpPr>
          <p:cNvPr id="17" name="テキスト ボックス 16"/>
          <p:cNvSpPr txBox="1"/>
          <p:nvPr/>
        </p:nvSpPr>
        <p:spPr>
          <a:xfrm>
            <a:off x="67013" y="1196752"/>
            <a:ext cx="4216955" cy="738664"/>
          </a:xfrm>
          <a:prstGeom prst="rect">
            <a:avLst/>
          </a:prstGeom>
          <a:solidFill>
            <a:srgbClr val="000000"/>
          </a:solidFill>
        </p:spPr>
        <p:txBody>
          <a:bodyPr wrap="square" rtlCol="0">
            <a:spAutoFit/>
          </a:bodyPr>
          <a:lstStyle/>
          <a:p>
            <a:pPr algn="ctr"/>
            <a:r>
              <a:rPr kumimoji="1" lang="en-US" altLang="ja-JP" sz="2200" dirty="0" smtClean="0">
                <a:solidFill>
                  <a:schemeClr val="bg1"/>
                </a:solidFill>
                <a:latin typeface="+mj-lt"/>
              </a:rPr>
              <a:t>Direct fiber coupling without lens</a:t>
            </a:r>
          </a:p>
          <a:p>
            <a:pPr algn="ctr"/>
            <a:r>
              <a:rPr lang="en-US" altLang="ja-JP" sz="2000" kern="0" dirty="0" smtClean="0">
                <a:solidFill>
                  <a:schemeClr val="bg1"/>
                </a:solidFill>
                <a:latin typeface="+mj-lt"/>
                <a:cs typeface="Times New Roman" pitchFamily="18" charset="0"/>
              </a:rPr>
              <a:t>(</a:t>
            </a:r>
            <a:r>
              <a:rPr lang="en-US" altLang="ja-JP" sz="2000" kern="0" dirty="0" err="1">
                <a:solidFill>
                  <a:schemeClr val="bg1"/>
                </a:solidFill>
                <a:cs typeface="Times New Roman" pitchFamily="18" charset="0"/>
              </a:rPr>
              <a:t>P</a:t>
            </a:r>
            <a:r>
              <a:rPr lang="en-US" altLang="ja-JP" sz="2000" kern="0" baseline="-25000" dirty="0" err="1">
                <a:solidFill>
                  <a:schemeClr val="bg1"/>
                </a:solidFill>
                <a:cs typeface="Times New Roman" pitchFamily="18" charset="0"/>
              </a:rPr>
              <a:t>mean</a:t>
            </a:r>
            <a:r>
              <a:rPr lang="en-US" altLang="ja-JP" sz="2000" kern="0" dirty="0">
                <a:solidFill>
                  <a:schemeClr val="bg1"/>
                </a:solidFill>
                <a:cs typeface="Times New Roman" pitchFamily="18" charset="0"/>
              </a:rPr>
              <a:t> = 189mW, </a:t>
            </a:r>
            <a:r>
              <a:rPr lang="en-US" altLang="ja-JP" sz="2000" kern="0" dirty="0" err="1">
                <a:solidFill>
                  <a:schemeClr val="bg1"/>
                </a:solidFill>
                <a:cs typeface="Times New Roman" pitchFamily="18" charset="0"/>
              </a:rPr>
              <a:t>f</a:t>
            </a:r>
            <a:r>
              <a:rPr lang="en-US" altLang="ja-JP" sz="2000" kern="0" baseline="-25000" dirty="0" err="1">
                <a:solidFill>
                  <a:schemeClr val="bg1"/>
                </a:solidFill>
                <a:cs typeface="Times New Roman" pitchFamily="18" charset="0"/>
              </a:rPr>
              <a:t>rep</a:t>
            </a:r>
            <a:r>
              <a:rPr lang="en-US" altLang="ja-JP" sz="2000" kern="0" dirty="0">
                <a:solidFill>
                  <a:schemeClr val="bg1"/>
                </a:solidFill>
                <a:cs typeface="Times New Roman" pitchFamily="18" charset="0"/>
              </a:rPr>
              <a:t> = </a:t>
            </a:r>
            <a:r>
              <a:rPr lang="en-US" altLang="ja-JP" sz="2000" dirty="0">
                <a:solidFill>
                  <a:schemeClr val="bg1"/>
                </a:solidFill>
                <a:cs typeface="Times New Roman" pitchFamily="18" charset="0"/>
              </a:rPr>
              <a:t>56MHz</a:t>
            </a:r>
            <a:r>
              <a:rPr lang="en-US" altLang="ja-JP" sz="2000" kern="0" dirty="0" smtClean="0">
                <a:solidFill>
                  <a:schemeClr val="bg1"/>
                </a:solidFill>
                <a:latin typeface="+mj-lt"/>
                <a:cs typeface="Times New Roman" pitchFamily="18" charset="0"/>
              </a:rPr>
              <a:t>)</a:t>
            </a:r>
            <a:endParaRPr lang="en-US" altLang="ja-JP" sz="2000" kern="0" dirty="0">
              <a:solidFill>
                <a:schemeClr val="bg1"/>
              </a:solidFill>
              <a:latin typeface="+mj-lt"/>
              <a:cs typeface="Times New Roman" pitchFamily="18" charset="0"/>
            </a:endParaRPr>
          </a:p>
        </p:txBody>
      </p:sp>
      <p:sp>
        <p:nvSpPr>
          <p:cNvPr id="22" name="テキスト ボックス 21"/>
          <p:cNvSpPr txBox="1"/>
          <p:nvPr/>
        </p:nvSpPr>
        <p:spPr>
          <a:xfrm>
            <a:off x="755576" y="4180438"/>
            <a:ext cx="864096" cy="369332"/>
          </a:xfrm>
          <a:prstGeom prst="rect">
            <a:avLst/>
          </a:prstGeom>
          <a:solidFill>
            <a:schemeClr val="bg1"/>
          </a:solidFill>
        </p:spPr>
        <p:txBody>
          <a:bodyPr wrap="square" rtlCol="0">
            <a:spAutoFit/>
          </a:bodyPr>
          <a:lstStyle/>
          <a:p>
            <a:pPr algn="ctr"/>
            <a:r>
              <a:rPr kumimoji="1" lang="en-US" altLang="ja-JP" b="1" dirty="0" smtClean="0"/>
              <a:t>PCA</a:t>
            </a:r>
            <a:endParaRPr kumimoji="1" lang="ja-JP" altLang="en-US" b="1" dirty="0"/>
          </a:p>
        </p:txBody>
      </p:sp>
      <p:grpSp>
        <p:nvGrpSpPr>
          <p:cNvPr id="12" name="グループ化 11"/>
          <p:cNvGrpSpPr/>
          <p:nvPr/>
        </p:nvGrpSpPr>
        <p:grpSpPr>
          <a:xfrm>
            <a:off x="337389" y="2028946"/>
            <a:ext cx="3727387" cy="2962253"/>
            <a:chOff x="337389" y="2028946"/>
            <a:chExt cx="3727387" cy="2962253"/>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89" y="2028946"/>
              <a:ext cx="3727387" cy="29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2987824" y="3161638"/>
              <a:ext cx="864096" cy="369332"/>
            </a:xfrm>
            <a:prstGeom prst="rect">
              <a:avLst/>
            </a:prstGeom>
            <a:solidFill>
              <a:schemeClr val="bg1"/>
            </a:solidFill>
          </p:spPr>
          <p:txBody>
            <a:bodyPr wrap="square" rtlCol="0">
              <a:spAutoFit/>
            </a:bodyPr>
            <a:lstStyle/>
            <a:p>
              <a:pPr algn="ctr"/>
              <a:r>
                <a:rPr kumimoji="1" lang="en-US" altLang="ja-JP" b="1" dirty="0" smtClean="0"/>
                <a:t>Fiber</a:t>
              </a:r>
              <a:endParaRPr kumimoji="1" lang="ja-JP" altLang="en-US" b="1" dirty="0"/>
            </a:p>
          </p:txBody>
        </p:sp>
      </p:grpSp>
      <p:grpSp>
        <p:nvGrpSpPr>
          <p:cNvPr id="9" name="グループ化 8"/>
          <p:cNvGrpSpPr/>
          <p:nvPr/>
        </p:nvGrpSpPr>
        <p:grpSpPr>
          <a:xfrm>
            <a:off x="4384898" y="2007424"/>
            <a:ext cx="4101084" cy="3293784"/>
            <a:chOff x="4384898" y="1935416"/>
            <a:chExt cx="4101084" cy="3293784"/>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898" y="1935416"/>
              <a:ext cx="4101084" cy="3293784"/>
            </a:xfrm>
            <a:prstGeom prst="rect">
              <a:avLst/>
            </a:prstGeom>
          </p:spPr>
        </p:pic>
        <p:cxnSp>
          <p:nvCxnSpPr>
            <p:cNvPr id="7" name="直線矢印コネクタ 6"/>
            <p:cNvCxnSpPr/>
            <p:nvPr/>
          </p:nvCxnSpPr>
          <p:spPr bwMode="auto">
            <a:xfrm>
              <a:off x="6876256" y="3346304"/>
              <a:ext cx="0" cy="834134"/>
            </a:xfrm>
            <a:prstGeom prst="straightConnector1">
              <a:avLst/>
            </a:prstGeom>
            <a:noFill/>
            <a:ln w="38100" cap="flat" cmpd="sng" algn="ctr">
              <a:solidFill>
                <a:schemeClr val="tx1"/>
              </a:solidFill>
              <a:prstDash val="solid"/>
              <a:round/>
              <a:headEnd type="arrow"/>
              <a:tailEnd type="arrow"/>
            </a:ln>
            <a:effectLst/>
          </p:spPr>
        </p:cxnSp>
        <p:sp>
          <p:nvSpPr>
            <p:cNvPr id="8" name="テキスト ボックス 7"/>
            <p:cNvSpPr txBox="1"/>
            <p:nvPr/>
          </p:nvSpPr>
          <p:spPr>
            <a:xfrm>
              <a:off x="6948264" y="3533882"/>
              <a:ext cx="864096" cy="369332"/>
            </a:xfrm>
            <a:prstGeom prst="rect">
              <a:avLst/>
            </a:prstGeom>
            <a:noFill/>
          </p:spPr>
          <p:txBody>
            <a:bodyPr wrap="square" rtlCol="0">
              <a:spAutoFit/>
            </a:bodyPr>
            <a:lstStyle/>
            <a:p>
              <a:r>
                <a:rPr kumimoji="1" lang="en-US" altLang="ja-JP" b="1" dirty="0" smtClean="0"/>
                <a:t>25dB</a:t>
              </a:r>
              <a:endParaRPr kumimoji="1" lang="ja-JP" altLang="en-US" b="1" dirty="0"/>
            </a:p>
          </p:txBody>
        </p:sp>
      </p:grpSp>
      <p:sp>
        <p:nvSpPr>
          <p:cNvPr id="20" name="テキスト ボックス 19"/>
          <p:cNvSpPr txBox="1"/>
          <p:nvPr/>
        </p:nvSpPr>
        <p:spPr>
          <a:xfrm>
            <a:off x="4644008" y="1196752"/>
            <a:ext cx="3816424" cy="800219"/>
          </a:xfrm>
          <a:prstGeom prst="rect">
            <a:avLst/>
          </a:prstGeom>
          <a:solidFill>
            <a:srgbClr val="000000"/>
          </a:solidFill>
        </p:spPr>
        <p:txBody>
          <a:bodyPr wrap="square" rtlCol="0">
            <a:spAutoFit/>
          </a:bodyPr>
          <a:lstStyle/>
          <a:p>
            <a:pPr algn="ctr"/>
            <a:r>
              <a:rPr kumimoji="1" lang="en-US" altLang="ja-JP" sz="2200" dirty="0" smtClean="0">
                <a:solidFill>
                  <a:schemeClr val="bg1"/>
                </a:solidFill>
              </a:rPr>
              <a:t>RF spectrum of </a:t>
            </a:r>
            <a:r>
              <a:rPr kumimoji="1" lang="en-US" altLang="ja-JP" sz="2200" dirty="0" err="1" smtClean="0">
                <a:solidFill>
                  <a:schemeClr val="bg1"/>
                </a:solidFill>
              </a:rPr>
              <a:t>f</a:t>
            </a:r>
            <a:r>
              <a:rPr kumimoji="1" lang="en-US" altLang="ja-JP" sz="2200" baseline="-25000" dirty="0" err="1" smtClean="0">
                <a:solidFill>
                  <a:schemeClr val="bg1"/>
                </a:solidFill>
              </a:rPr>
              <a:t>b</a:t>
            </a:r>
            <a:r>
              <a:rPr kumimoji="1" lang="en-US" altLang="ja-JP" sz="2200" dirty="0" smtClean="0">
                <a:solidFill>
                  <a:schemeClr val="bg1"/>
                </a:solidFill>
              </a:rPr>
              <a:t> beat signal</a:t>
            </a:r>
          </a:p>
          <a:p>
            <a:pPr algn="ctr"/>
            <a:r>
              <a:rPr lang="en-US" altLang="ja-JP" sz="2400" kern="0" dirty="0" smtClean="0">
                <a:solidFill>
                  <a:schemeClr val="bg1"/>
                </a:solidFill>
                <a:cs typeface="Times New Roman" pitchFamily="18" charset="0"/>
              </a:rPr>
              <a:t>(</a:t>
            </a:r>
            <a:r>
              <a:rPr lang="en-US" altLang="ja-JP" sz="2400" kern="0" dirty="0" err="1" smtClean="0">
                <a:solidFill>
                  <a:schemeClr val="bg1"/>
                </a:solidFill>
                <a:cs typeface="Times New Roman" pitchFamily="18" charset="0"/>
              </a:rPr>
              <a:t>f</a:t>
            </a:r>
            <a:r>
              <a:rPr lang="en-US" altLang="ja-JP" sz="2400" kern="0" baseline="-25000" dirty="0" err="1" smtClean="0">
                <a:solidFill>
                  <a:schemeClr val="bg1"/>
                </a:solidFill>
                <a:cs typeface="Times New Roman" pitchFamily="18" charset="0"/>
              </a:rPr>
              <a:t>beat</a:t>
            </a:r>
            <a:r>
              <a:rPr lang="en-US" altLang="ja-JP" sz="2400" kern="0" dirty="0" smtClean="0">
                <a:solidFill>
                  <a:schemeClr val="bg1"/>
                </a:solidFill>
                <a:cs typeface="Times New Roman" pitchFamily="18" charset="0"/>
              </a:rPr>
              <a:t> </a:t>
            </a:r>
            <a:r>
              <a:rPr lang="en-US" altLang="ja-JP" sz="2400" kern="0" dirty="0">
                <a:solidFill>
                  <a:schemeClr val="bg1"/>
                </a:solidFill>
                <a:cs typeface="Times New Roman" pitchFamily="18" charset="0"/>
              </a:rPr>
              <a:t>= </a:t>
            </a:r>
            <a:r>
              <a:rPr lang="en-US" altLang="ja-JP" sz="2400" kern="0" dirty="0" smtClean="0">
                <a:solidFill>
                  <a:schemeClr val="bg1"/>
                </a:solidFill>
                <a:cs typeface="Times New Roman" pitchFamily="18" charset="0"/>
              </a:rPr>
              <a:t>100kHz)</a:t>
            </a:r>
            <a:endParaRPr lang="en-US" altLang="ja-JP" sz="2400" kern="0" dirty="0">
              <a:solidFill>
                <a:schemeClr val="bg1"/>
              </a:solidFill>
              <a:cs typeface="Times New Roman" pitchFamily="18" charset="0"/>
            </a:endParaRPr>
          </a:p>
        </p:txBody>
      </p:sp>
      <p:sp>
        <p:nvSpPr>
          <p:cNvPr id="3" name="コンテンツ プレースホルダー 2"/>
          <p:cNvSpPr>
            <a:spLocks noGrp="1"/>
          </p:cNvSpPr>
          <p:nvPr>
            <p:ph idx="1"/>
          </p:nvPr>
        </p:nvSpPr>
        <p:spPr>
          <a:xfrm>
            <a:off x="413792" y="5229200"/>
            <a:ext cx="8460432" cy="1440160"/>
          </a:xfrm>
          <a:solidFill>
            <a:srgbClr val="000090"/>
          </a:solidFill>
          <a:ln>
            <a:noFill/>
          </a:ln>
        </p:spPr>
        <p:txBody>
          <a:bodyPr/>
          <a:lstStyle/>
          <a:p>
            <a:pPr marL="0" indent="0" algn="just">
              <a:buNone/>
            </a:pPr>
            <a:r>
              <a:rPr lang="en-US" altLang="ja-JP" sz="2800" dirty="0" smtClean="0">
                <a:solidFill>
                  <a:srgbClr val="FFFF00"/>
                </a:solidFill>
              </a:rPr>
              <a:t>Direct fiber coupling enables us to construct compact, robust, maintenance-free THz spectrum analyzer for portable use in practical applications!</a:t>
            </a:r>
          </a:p>
        </p:txBody>
      </p:sp>
    </p:spTree>
    <p:extLst>
      <p:ext uri="{BB962C8B-B14F-4D97-AF65-F5344CB8AC3E}">
        <p14:creationId xmlns:p14="http://schemas.microsoft.com/office/powerpoint/2010/main" val="23985858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321568"/>
            <a:ext cx="7772400" cy="803176"/>
          </a:xfrm>
        </p:spPr>
        <p:txBody>
          <a:bodyPr/>
          <a:lstStyle/>
          <a:p>
            <a:r>
              <a:rPr kumimoji="1" lang="en-US" altLang="ja-JP" dirty="0" smtClean="0"/>
              <a:t>Summary</a:t>
            </a:r>
            <a:endParaRPr kumimoji="1" lang="ja-JP" altLang="en-US" dirty="0"/>
          </a:p>
        </p:txBody>
      </p:sp>
      <p:sp>
        <p:nvSpPr>
          <p:cNvPr id="4" name="正方形/長方形 3"/>
          <p:cNvSpPr/>
          <p:nvPr/>
        </p:nvSpPr>
        <p:spPr>
          <a:xfrm>
            <a:off x="251520" y="1124744"/>
            <a:ext cx="8640960" cy="3046988"/>
          </a:xfrm>
          <a:prstGeom prst="rect">
            <a:avLst/>
          </a:prstGeom>
          <a:solidFill>
            <a:srgbClr val="66FFFF"/>
          </a:solidFill>
          <a:ln w="38100" cmpd="sng">
            <a:solidFill>
              <a:schemeClr val="tx1"/>
            </a:solidFill>
          </a:ln>
        </p:spPr>
        <p:txBody>
          <a:bodyPr wrap="square">
            <a:spAutoFit/>
          </a:bodyPr>
          <a:lstStyle/>
          <a:p>
            <a:pPr marL="514350" indent="-514350" algn="just">
              <a:buAutoNum type="arabicParenBoth"/>
            </a:pPr>
            <a:r>
              <a:rPr lang="en-US" altLang="ja-JP" sz="3200" dirty="0" smtClean="0"/>
              <a:t>Real</a:t>
            </a:r>
            <a:r>
              <a:rPr lang="en-US" altLang="ja-JP" sz="3200" dirty="0"/>
              <a:t>-time determination of absolute </a:t>
            </a:r>
            <a:r>
              <a:rPr lang="en-US" altLang="ja-JP" sz="3200" dirty="0" smtClean="0"/>
              <a:t>frequency of CW-THz wave </a:t>
            </a:r>
            <a:r>
              <a:rPr lang="en-US" altLang="ja-JP" sz="3200" dirty="0"/>
              <a:t>using dual </a:t>
            </a:r>
            <a:r>
              <a:rPr lang="en-US" altLang="ja-JP" sz="3200"/>
              <a:t>PC-THz </a:t>
            </a:r>
            <a:r>
              <a:rPr lang="en-US" altLang="ja-JP" sz="3200" smtClean="0"/>
              <a:t>combs</a:t>
            </a:r>
            <a:endParaRPr lang="en-US" altLang="ja-JP" sz="3200" dirty="0" smtClean="0"/>
          </a:p>
          <a:p>
            <a:pPr marL="514350" indent="-514350" algn="just">
              <a:buAutoNum type="arabicParenBoth"/>
            </a:pPr>
            <a:r>
              <a:rPr lang="en-US" altLang="ja-JP" sz="3200" dirty="0" smtClean="0"/>
              <a:t>Direct coupling of LT-</a:t>
            </a:r>
            <a:r>
              <a:rPr lang="en-US" altLang="ja-JP" sz="3200" dirty="0" err="1" smtClean="0"/>
              <a:t>GaAs</a:t>
            </a:r>
            <a:r>
              <a:rPr lang="en-US" altLang="ja-JP" sz="3200" dirty="0" smtClean="0"/>
              <a:t>-PCA with output fiber tip of 1.5µm fiber laser, enabling us to construct a portable system</a:t>
            </a:r>
            <a:endParaRPr lang="en-US" altLang="ja-JP" sz="3200" dirty="0"/>
          </a:p>
        </p:txBody>
      </p:sp>
      <p:sp>
        <p:nvSpPr>
          <p:cNvPr id="5" name="タイトル 1"/>
          <p:cNvSpPr txBox="1">
            <a:spLocks/>
          </p:cNvSpPr>
          <p:nvPr/>
        </p:nvSpPr>
        <p:spPr bwMode="auto">
          <a:xfrm>
            <a:off x="683568" y="4403372"/>
            <a:ext cx="7772400" cy="803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dirty="0" smtClean="0"/>
              <a:t>Future works</a:t>
            </a:r>
            <a:endParaRPr lang="ja-JP" altLang="en-US" dirty="0"/>
          </a:p>
        </p:txBody>
      </p:sp>
      <p:sp>
        <p:nvSpPr>
          <p:cNvPr id="6" name="正方形/長方形 5"/>
          <p:cNvSpPr/>
          <p:nvPr/>
        </p:nvSpPr>
        <p:spPr>
          <a:xfrm>
            <a:off x="251520" y="5157192"/>
            <a:ext cx="8640960" cy="1569660"/>
          </a:xfrm>
          <a:prstGeom prst="rect">
            <a:avLst/>
          </a:prstGeom>
          <a:solidFill>
            <a:srgbClr val="CCFF66"/>
          </a:solidFill>
          <a:ln w="38100" cmpd="sng">
            <a:solidFill>
              <a:schemeClr val="tx1"/>
            </a:solidFill>
          </a:ln>
        </p:spPr>
        <p:txBody>
          <a:bodyPr wrap="square">
            <a:spAutoFit/>
          </a:bodyPr>
          <a:lstStyle/>
          <a:p>
            <a:pPr marL="514350" indent="-514350" algn="just">
              <a:buAutoNum type="arabicParenBoth"/>
            </a:pPr>
            <a:r>
              <a:rPr lang="en-US" altLang="ja-JP" sz="3200" dirty="0" smtClean="0"/>
              <a:t>Real</a:t>
            </a:r>
            <a:r>
              <a:rPr lang="en-US" altLang="ja-JP" sz="3200" dirty="0"/>
              <a:t>-time determination of absolute </a:t>
            </a:r>
            <a:r>
              <a:rPr lang="en-US" altLang="ja-JP" sz="3200" dirty="0" smtClean="0"/>
              <a:t>frequency using a single </a:t>
            </a:r>
            <a:r>
              <a:rPr lang="en-US" altLang="ja-JP" sz="3200" dirty="0"/>
              <a:t>PC-THz </a:t>
            </a:r>
            <a:r>
              <a:rPr lang="en-US" altLang="ja-JP" sz="3200" dirty="0" smtClean="0"/>
              <a:t>comb</a:t>
            </a:r>
          </a:p>
          <a:p>
            <a:pPr marL="514350" indent="-514350" algn="just">
              <a:buAutoNum type="arabicParenBoth"/>
            </a:pPr>
            <a:r>
              <a:rPr lang="en-US" altLang="ja-JP" sz="3200" dirty="0" smtClean="0"/>
              <a:t> Integration of PCA, fiber tip, and amplifier</a:t>
            </a:r>
          </a:p>
        </p:txBody>
      </p:sp>
    </p:spTree>
    <p:extLst>
      <p:ext uri="{BB962C8B-B14F-4D97-AF65-F5344CB8AC3E}">
        <p14:creationId xmlns:p14="http://schemas.microsoft.com/office/powerpoint/2010/main" val="33142140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95325" y="620688"/>
            <a:ext cx="7772400" cy="487363"/>
          </a:xfrm>
        </p:spPr>
        <p:txBody>
          <a:bodyPr>
            <a:normAutofit fontScale="90000"/>
          </a:bodyPr>
          <a:lstStyle/>
          <a:p>
            <a:pPr eaLnBrk="1" hangingPunct="1"/>
            <a:r>
              <a:rPr lang="en-US" altLang="ja-JP" dirty="0" smtClean="0">
                <a:latin typeface="Arial" charset="0"/>
              </a:rPr>
              <a:t>Conventional method</a:t>
            </a:r>
            <a:endParaRPr lang="en-US" altLang="ja-JP" dirty="0" smtClean="0"/>
          </a:p>
        </p:txBody>
      </p:sp>
      <p:sp>
        <p:nvSpPr>
          <p:cNvPr id="5123" name="Line 3"/>
          <p:cNvSpPr>
            <a:spLocks noChangeShapeType="1"/>
          </p:cNvSpPr>
          <p:nvPr/>
        </p:nvSpPr>
        <p:spPr bwMode="auto">
          <a:xfrm>
            <a:off x="4711700" y="1241425"/>
            <a:ext cx="0" cy="4346575"/>
          </a:xfrm>
          <a:prstGeom prst="line">
            <a:avLst/>
          </a:prstGeom>
          <a:noFill/>
          <a:ln w="38100">
            <a:solidFill>
              <a:srgbClr val="0033CC"/>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24" name="Rectangle 4"/>
          <p:cNvSpPr>
            <a:spLocks noChangeArrowheads="1"/>
          </p:cNvSpPr>
          <p:nvPr/>
        </p:nvSpPr>
        <p:spPr bwMode="auto">
          <a:xfrm>
            <a:off x="330200" y="1360488"/>
            <a:ext cx="4302125"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chemeClr val="bg1"/>
                </a:solidFill>
                <a:latin typeface="Arial" charset="0"/>
              </a:rPr>
              <a:t>Electrical heterodyned method</a:t>
            </a:r>
          </a:p>
        </p:txBody>
      </p:sp>
      <p:sp>
        <p:nvSpPr>
          <p:cNvPr id="5125" name="Rectangle 5"/>
          <p:cNvSpPr>
            <a:spLocks noChangeArrowheads="1"/>
          </p:cNvSpPr>
          <p:nvPr/>
        </p:nvSpPr>
        <p:spPr bwMode="auto">
          <a:xfrm>
            <a:off x="4862513" y="1373188"/>
            <a:ext cx="42672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a:solidFill>
                  <a:schemeClr val="bg1"/>
                </a:solidFill>
                <a:latin typeface="Arial" charset="0"/>
              </a:rPr>
              <a:t>Optical interferometric method</a:t>
            </a:r>
          </a:p>
        </p:txBody>
      </p:sp>
      <p:pic>
        <p:nvPicPr>
          <p:cNvPr id="5126" name="Picture 6" descr="heterody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 y="2170113"/>
            <a:ext cx="35226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nterferomer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6000" y="2063750"/>
            <a:ext cx="364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4"/>
          <p:cNvSpPr>
            <a:spLocks noChangeArrowheads="1"/>
          </p:cNvSpPr>
          <p:nvPr/>
        </p:nvSpPr>
        <p:spPr bwMode="auto">
          <a:xfrm>
            <a:off x="7413625" y="4568825"/>
            <a:ext cx="1544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L=(</a:t>
            </a:r>
            <a:r>
              <a:rPr lang="en-US" altLang="ja-JP" sz="2000">
                <a:latin typeface="Symbol" pitchFamily="1" charset="2"/>
                <a:ea typeface="ＭＳ 明朝" pitchFamily="1" charset="-128"/>
                <a:sym typeface="Symbol" pitchFamily="1" charset="2"/>
              </a:rPr>
              <a:t></a:t>
            </a:r>
            <a:r>
              <a:rPr lang="en-US" altLang="ja-JP" sz="2000">
                <a:latin typeface="Arial" charset="0"/>
                <a:ea typeface="ＭＳ 明朝" pitchFamily="1" charset="-128"/>
              </a:rPr>
              <a:t>/2)*N</a:t>
            </a:r>
          </a:p>
        </p:txBody>
      </p:sp>
      <p:sp>
        <p:nvSpPr>
          <p:cNvPr id="510991" name="Rectangle 15"/>
          <p:cNvSpPr>
            <a:spLocks noChangeArrowheads="1"/>
          </p:cNvSpPr>
          <p:nvPr/>
        </p:nvSpPr>
        <p:spPr bwMode="auto">
          <a:xfrm>
            <a:off x="0" y="5764213"/>
            <a:ext cx="9202738"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ja-JP">
                <a:solidFill>
                  <a:schemeClr val="accent2"/>
                </a:solidFill>
                <a:latin typeface="Arial" charset="0"/>
              </a:rPr>
              <a:t>Difficult to cover all frequency region of THz wave (0.1~10THz)</a:t>
            </a:r>
          </a:p>
          <a:p>
            <a:pPr algn="l"/>
            <a:r>
              <a:rPr lang="en-US" altLang="ja-JP">
                <a:solidFill>
                  <a:schemeClr val="accent2"/>
                </a:solidFill>
                <a:latin typeface="Arial" charset="0"/>
              </a:rPr>
              <a:t> </a:t>
            </a:r>
            <a:r>
              <a:rPr lang="en-US" altLang="ja-JP" sz="2800">
                <a:solidFill>
                  <a:schemeClr val="accent2"/>
                </a:solidFill>
                <a:latin typeface="Arial" charset="0"/>
              </a:rPr>
              <a:t>  →</a:t>
            </a:r>
            <a:r>
              <a:rPr lang="en-US" altLang="ja-JP" sz="2800">
                <a:solidFill>
                  <a:srgbClr val="FF4000"/>
                </a:solidFill>
                <a:latin typeface="Arial" charset="0"/>
              </a:rPr>
              <a:t>Requirement of new method optimized for THz wave!</a:t>
            </a:r>
          </a:p>
        </p:txBody>
      </p:sp>
      <p:grpSp>
        <p:nvGrpSpPr>
          <p:cNvPr id="2" name="Group 23"/>
          <p:cNvGrpSpPr>
            <a:grpSpLocks/>
          </p:cNvGrpSpPr>
          <p:nvPr/>
        </p:nvGrpSpPr>
        <p:grpSpPr bwMode="auto">
          <a:xfrm>
            <a:off x="523875" y="3654425"/>
            <a:ext cx="6907213" cy="1744663"/>
            <a:chOff x="330" y="2302"/>
            <a:chExt cx="4351" cy="1099"/>
          </a:xfrm>
        </p:grpSpPr>
        <p:sp>
          <p:nvSpPr>
            <p:cNvPr id="5132" name="Oval 9"/>
            <p:cNvSpPr>
              <a:spLocks noChangeArrowheads="1"/>
            </p:cNvSpPr>
            <p:nvPr/>
          </p:nvSpPr>
          <p:spPr bwMode="auto">
            <a:xfrm>
              <a:off x="330" y="2302"/>
              <a:ext cx="480" cy="480"/>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3" name="Rectangle 10"/>
            <p:cNvSpPr>
              <a:spLocks noChangeArrowheads="1"/>
            </p:cNvSpPr>
            <p:nvPr/>
          </p:nvSpPr>
          <p:spPr bwMode="auto">
            <a:xfrm>
              <a:off x="1931" y="2667"/>
              <a:ext cx="1271" cy="233"/>
            </a:xfrm>
            <a:prstGeom prst="rect">
              <a:avLst/>
            </a:prstGeom>
            <a:solidFill>
              <a:schemeClr val="bg1"/>
            </a:solidFill>
            <a:ln w="38100">
              <a:solidFill>
                <a:srgbClr val="FF4000"/>
              </a:solidFill>
              <a:miter lim="800000"/>
              <a:headEnd/>
              <a:tailEnd/>
            </a:ln>
          </p:spPr>
          <p:txBody>
            <a:bodyPr wrap="none">
              <a:spAutoFit/>
            </a:bodyPr>
            <a:lstStyle/>
            <a:p>
              <a:pPr algn="ctr"/>
              <a:r>
                <a:rPr lang="en-US" altLang="ja-JP" dirty="0">
                  <a:solidFill>
                    <a:srgbClr val="FF4000"/>
                  </a:solidFill>
                  <a:latin typeface="Arial" charset="0"/>
                </a:rPr>
                <a:t>Cryogenic cooling</a:t>
              </a:r>
            </a:p>
          </p:txBody>
        </p:sp>
        <p:sp>
          <p:nvSpPr>
            <p:cNvPr id="5134" name="Line 11"/>
            <p:cNvSpPr>
              <a:spLocks noChangeShapeType="1"/>
            </p:cNvSpPr>
            <p:nvPr/>
          </p:nvSpPr>
          <p:spPr bwMode="auto">
            <a:xfrm>
              <a:off x="755" y="2652"/>
              <a:ext cx="1176" cy="132"/>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5" name="Oval 12"/>
            <p:cNvSpPr>
              <a:spLocks noChangeArrowheads="1"/>
            </p:cNvSpPr>
            <p:nvPr/>
          </p:nvSpPr>
          <p:spPr bwMode="auto">
            <a:xfrm>
              <a:off x="4014" y="3116"/>
              <a:ext cx="667" cy="285"/>
            </a:xfrm>
            <a:prstGeom prst="ellipse">
              <a:avLst/>
            </a:prstGeom>
            <a:noFill/>
            <a:ln w="38100">
              <a:solidFill>
                <a:srgbClr val="FF4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136" name="Line 18"/>
            <p:cNvSpPr>
              <a:spLocks noChangeShapeType="1"/>
            </p:cNvSpPr>
            <p:nvPr/>
          </p:nvSpPr>
          <p:spPr bwMode="auto">
            <a:xfrm>
              <a:off x="3202" y="2784"/>
              <a:ext cx="819" cy="428"/>
            </a:xfrm>
            <a:prstGeom prst="line">
              <a:avLst/>
            </a:prstGeom>
            <a:noFill/>
            <a:ln w="38100">
              <a:solidFill>
                <a:srgbClr val="FF4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37" name="Rectangle 22"/>
            <p:cNvSpPr>
              <a:spLocks noChangeArrowheads="1"/>
            </p:cNvSpPr>
            <p:nvPr/>
          </p:nvSpPr>
          <p:spPr bwMode="auto">
            <a:xfrm>
              <a:off x="2432" y="3013"/>
              <a:ext cx="951" cy="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a:solidFill>
                    <a:srgbClr val="FF4000"/>
                  </a:solidFill>
                  <a:latin typeface="Arial" charset="0"/>
                </a:rPr>
                <a:t>Obstacle to</a:t>
              </a:r>
            </a:p>
            <a:p>
              <a:r>
                <a:rPr lang="en-US" altLang="ja-JP" sz="2000">
                  <a:solidFill>
                    <a:srgbClr val="FF4000"/>
                  </a:solidFill>
                  <a:latin typeface="Arial" charset="0"/>
                </a:rPr>
                <a:t>practical use!</a:t>
              </a:r>
            </a:p>
          </p:txBody>
        </p:sp>
      </p:grpSp>
    </p:spTree>
    <p:extLst>
      <p:ext uri="{BB962C8B-B14F-4D97-AF65-F5344CB8AC3E}">
        <p14:creationId xmlns:p14="http://schemas.microsoft.com/office/powerpoint/2010/main" val="2136867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10991">
                                            <p:txEl>
                                              <p:pRg st="0" end="0"/>
                                            </p:txEl>
                                          </p:spTgt>
                                        </p:tgtEl>
                                        <p:attrNameLst>
                                          <p:attrName>style.visibility</p:attrName>
                                        </p:attrNameLst>
                                      </p:cBhvr>
                                      <p:to>
                                        <p:strVal val="visible"/>
                                      </p:to>
                                    </p:set>
                                    <p:animEffect transition="in" filter="wipe(left)">
                                      <p:cBhvr>
                                        <p:cTn id="11" dur="500"/>
                                        <p:tgtEl>
                                          <p:spTgt spid="5109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0991">
                                            <p:txEl>
                                              <p:pRg st="1" end="1"/>
                                            </p:txEl>
                                          </p:spTgt>
                                        </p:tgtEl>
                                        <p:attrNameLst>
                                          <p:attrName>style.visibility</p:attrName>
                                        </p:attrNameLst>
                                      </p:cBhvr>
                                      <p:to>
                                        <p:strVal val="visible"/>
                                      </p:to>
                                    </p:set>
                                    <p:animEffect transition="in" filter="wipe(left)">
                                      <p:cBhvr>
                                        <p:cTn id="16" dur="500"/>
                                        <p:tgtEl>
                                          <p:spTgt spid="510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424936" cy="504056"/>
          </a:xfrm>
        </p:spPr>
        <p:txBody>
          <a:bodyPr/>
          <a:lstStyle/>
          <a:p>
            <a:r>
              <a:rPr kumimoji="1" lang="en-US" altLang="ja-JP" sz="3600" dirty="0" smtClean="0"/>
              <a:t>Tracking Oscillator</a:t>
            </a:r>
            <a:endParaRPr kumimoji="1" lang="ja-JP" altLang="en-US" sz="3600" dirty="0"/>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3658092"/>
            <a:ext cx="4827558" cy="288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76470" y="1589891"/>
            <a:ext cx="3835896" cy="830997"/>
          </a:xfrm>
          <a:prstGeom prst="rect">
            <a:avLst/>
          </a:prstGeom>
          <a:solidFill>
            <a:schemeClr val="accent5"/>
          </a:solidFill>
          <a:ln>
            <a:solidFill>
              <a:srgbClr val="0070C0"/>
            </a:solidFill>
          </a:ln>
        </p:spPr>
        <p:txBody>
          <a:bodyPr wrap="square">
            <a:spAutoFit/>
          </a:bodyPr>
          <a:lstStyle/>
          <a:p>
            <a:pPr algn="ctr"/>
            <a:r>
              <a:rPr lang="ja-JP" altLang="en-US" sz="2400" b="1" dirty="0" smtClean="0"/>
              <a:t>位相同期により</a:t>
            </a:r>
            <a:r>
              <a:rPr lang="ja-JP" altLang="ja-JP" sz="2400" b="1" dirty="0" smtClean="0"/>
              <a:t>入力</a:t>
            </a:r>
            <a:r>
              <a:rPr lang="ja-JP" altLang="ja-JP" sz="2400" b="1" dirty="0"/>
              <a:t>信号を</a:t>
            </a:r>
            <a:r>
              <a:rPr lang="ja-JP" altLang="ja-JP" sz="2400" b="1" dirty="0" smtClean="0"/>
              <a:t>増幅</a:t>
            </a:r>
            <a:endParaRPr lang="ja-JP" altLang="en-US" sz="2400" b="1" dirty="0"/>
          </a:p>
        </p:txBody>
      </p:sp>
      <p:sp>
        <p:nvSpPr>
          <p:cNvPr id="14" name="正方形/長方形 13"/>
          <p:cNvSpPr/>
          <p:nvPr/>
        </p:nvSpPr>
        <p:spPr>
          <a:xfrm>
            <a:off x="3491880" y="3140968"/>
            <a:ext cx="1843774" cy="461665"/>
          </a:xfrm>
          <a:prstGeom prst="rect">
            <a:avLst/>
          </a:prstGeom>
          <a:solidFill>
            <a:schemeClr val="accent5"/>
          </a:solidFill>
          <a:ln>
            <a:solidFill>
              <a:srgbClr val="0070C0"/>
            </a:solidFill>
          </a:ln>
        </p:spPr>
        <p:txBody>
          <a:bodyPr wrap="none">
            <a:spAutoFit/>
          </a:bodyPr>
          <a:lstStyle/>
          <a:p>
            <a:r>
              <a:rPr lang="en-US" altLang="ja-JP" sz="2400" b="1" dirty="0" smtClean="0"/>
              <a:t>SN</a:t>
            </a:r>
            <a:r>
              <a:rPr lang="ja-JP" altLang="ja-JP" sz="2400" b="1" dirty="0" smtClean="0"/>
              <a:t>比</a:t>
            </a:r>
            <a:r>
              <a:rPr lang="ja-JP" altLang="en-US" sz="2400" b="1" dirty="0" smtClean="0"/>
              <a:t>の</a:t>
            </a:r>
            <a:r>
              <a:rPr lang="ja-JP" altLang="ja-JP" sz="2400" b="1" dirty="0" smtClean="0"/>
              <a:t>向上</a:t>
            </a:r>
            <a:endParaRPr lang="ja-JP" altLang="en-US" sz="2400" b="1" dirty="0"/>
          </a:p>
        </p:txBody>
      </p:sp>
      <p:sp>
        <p:nvSpPr>
          <p:cNvPr id="15" name="下矢印 14"/>
          <p:cNvSpPr/>
          <p:nvPr/>
        </p:nvSpPr>
        <p:spPr bwMode="auto">
          <a:xfrm>
            <a:off x="4112366" y="2636912"/>
            <a:ext cx="667646" cy="401726"/>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a:xfrm>
            <a:off x="5056584" y="4581128"/>
            <a:ext cx="3907904" cy="1200329"/>
          </a:xfrm>
          <a:prstGeom prst="rect">
            <a:avLst/>
          </a:prstGeom>
          <a:solidFill>
            <a:srgbClr val="92D050"/>
          </a:solidFill>
          <a:ln>
            <a:solidFill>
              <a:srgbClr val="0070C0"/>
            </a:solidFill>
          </a:ln>
        </p:spPr>
        <p:txBody>
          <a:bodyPr wrap="square">
            <a:spAutoFit/>
          </a:bodyPr>
          <a:lstStyle/>
          <a:p>
            <a:pPr algn="ctr"/>
            <a:r>
              <a:rPr lang="ja-JP" altLang="en-US" sz="2400" b="1" dirty="0" smtClean="0"/>
              <a:t>トラッキングオシレーターを用いて絶対周波数の</a:t>
            </a:r>
            <a:endParaRPr lang="en-US" altLang="ja-JP" sz="2400" b="1" dirty="0" smtClean="0"/>
          </a:p>
          <a:p>
            <a:pPr algn="ctr"/>
            <a:r>
              <a:rPr lang="ja-JP" altLang="en-US" sz="2400" b="1" dirty="0" smtClean="0"/>
              <a:t>リアルタイム測定を目指す</a:t>
            </a:r>
            <a:endParaRPr lang="ja-JP" altLang="en-US" sz="2400" b="1" dirty="0"/>
          </a:p>
        </p:txBody>
      </p:sp>
      <p:sp>
        <p:nvSpPr>
          <p:cNvPr id="18" name="正方形/長方形 17"/>
          <p:cNvSpPr/>
          <p:nvPr/>
        </p:nvSpPr>
        <p:spPr>
          <a:xfrm>
            <a:off x="4796498" y="1436583"/>
            <a:ext cx="3835896" cy="1200329"/>
          </a:xfrm>
          <a:prstGeom prst="rect">
            <a:avLst/>
          </a:prstGeom>
          <a:solidFill>
            <a:schemeClr val="accent5"/>
          </a:solidFill>
          <a:ln>
            <a:solidFill>
              <a:srgbClr val="0070C0"/>
            </a:solidFill>
          </a:ln>
        </p:spPr>
        <p:txBody>
          <a:bodyPr wrap="square">
            <a:spAutoFit/>
          </a:bodyPr>
          <a:lstStyle/>
          <a:p>
            <a:pPr algn="ctr"/>
            <a:r>
              <a:rPr lang="ja-JP" altLang="en-US" sz="2400" b="1" dirty="0" smtClean="0"/>
              <a:t>入力周波数の変動は</a:t>
            </a:r>
            <a:r>
              <a:rPr lang="en-US" altLang="ja-JP" sz="2400" b="1" dirty="0" smtClean="0"/>
              <a:t>VCO</a:t>
            </a:r>
            <a:r>
              <a:rPr lang="ja-JP" altLang="en-US" sz="2400" b="1" dirty="0" smtClean="0"/>
              <a:t>がトラッキングし</a:t>
            </a:r>
            <a:r>
              <a:rPr lang="en-US" altLang="ja-JP" sz="2400" b="1" dirty="0" smtClean="0"/>
              <a:t>, </a:t>
            </a:r>
            <a:r>
              <a:rPr lang="ja-JP" altLang="en-US" sz="2400" b="1" dirty="0" smtClean="0"/>
              <a:t>位相同期を維持</a:t>
            </a:r>
            <a:endParaRPr lang="ja-JP" altLang="en-US" sz="2400" b="1" dirty="0"/>
          </a:p>
        </p:txBody>
      </p:sp>
    </p:spTree>
    <p:extLst>
      <p:ext uri="{BB962C8B-B14F-4D97-AF65-F5344CB8AC3E}">
        <p14:creationId xmlns:p14="http://schemas.microsoft.com/office/powerpoint/2010/main" val="14097077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15144"/>
          </a:xfrm>
        </p:spPr>
        <p:txBody>
          <a:bodyPr/>
          <a:lstStyle/>
          <a:p>
            <a:r>
              <a:rPr lang="en-US" altLang="ja-JP" sz="4000" dirty="0"/>
              <a:t>Tracking </a:t>
            </a:r>
            <a:r>
              <a:rPr lang="en-US" altLang="ja-JP" sz="4000" dirty="0" smtClean="0"/>
              <a:t>Oscillator </a:t>
            </a:r>
            <a:r>
              <a:rPr lang="ja-JP" altLang="en-US" sz="4000" dirty="0" smtClean="0"/>
              <a:t>の特性評価</a:t>
            </a:r>
            <a:endParaRPr kumimoji="1" lang="ja-JP" altLang="en-US" sz="4000" dirty="0"/>
          </a:p>
        </p:txBody>
      </p:sp>
      <p:grpSp>
        <p:nvGrpSpPr>
          <p:cNvPr id="31" name="グループ化 30"/>
          <p:cNvGrpSpPr/>
          <p:nvPr/>
        </p:nvGrpSpPr>
        <p:grpSpPr>
          <a:xfrm>
            <a:off x="131791" y="1700808"/>
            <a:ext cx="8832697" cy="3484794"/>
            <a:chOff x="131791" y="2032438"/>
            <a:chExt cx="8832697" cy="3484794"/>
          </a:xfrm>
        </p:grpSpPr>
        <p:grpSp>
          <p:nvGrpSpPr>
            <p:cNvPr id="16" name="グループ化 15"/>
            <p:cNvGrpSpPr/>
            <p:nvPr/>
          </p:nvGrpSpPr>
          <p:grpSpPr>
            <a:xfrm>
              <a:off x="131791" y="2162677"/>
              <a:ext cx="4289070" cy="3310957"/>
              <a:chOff x="467544" y="2967335"/>
              <a:chExt cx="4289070" cy="3310957"/>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00154"/>
                <a:ext cx="4249737"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37578" y="2967335"/>
                <a:ext cx="1690206" cy="461665"/>
              </a:xfrm>
              <a:prstGeom prst="rect">
                <a:avLst/>
              </a:prstGeom>
              <a:solidFill>
                <a:srgbClr val="FFFF00"/>
              </a:solidFill>
            </p:spPr>
            <p:txBody>
              <a:bodyPr wrap="square" rtlCol="0">
                <a:spAutoFit/>
              </a:bodyPr>
              <a:lstStyle/>
              <a:p>
                <a:pPr algn="ctr"/>
                <a:r>
                  <a:rPr kumimoji="1" lang="en-US" altLang="ja-JP" sz="2400" b="1" dirty="0" smtClean="0">
                    <a:latin typeface="Times New Roman" pitchFamily="18" charset="0"/>
                    <a:cs typeface="Times New Roman" pitchFamily="18" charset="0"/>
                  </a:rPr>
                  <a:t>Beat signal</a:t>
                </a:r>
                <a:endParaRPr kumimoji="1" lang="ja-JP" altLang="en-US" sz="2400" b="1" dirty="0">
                  <a:latin typeface="Times New Roman" pitchFamily="18" charset="0"/>
                  <a:cs typeface="Times New Roman" pitchFamily="18" charset="0"/>
                </a:endParaRPr>
              </a:p>
            </p:txBody>
          </p:sp>
          <p:sp>
            <p:nvSpPr>
              <p:cNvPr id="8" name="テキスト ボックス 7"/>
              <p:cNvSpPr txBox="1"/>
              <p:nvPr/>
            </p:nvSpPr>
            <p:spPr>
              <a:xfrm>
                <a:off x="2843808" y="2967335"/>
                <a:ext cx="1457976" cy="461665"/>
              </a:xfrm>
              <a:prstGeom prst="rect">
                <a:avLst/>
              </a:prstGeom>
              <a:solidFill>
                <a:srgbClr val="92D050"/>
              </a:solidFill>
            </p:spPr>
            <p:txBody>
              <a:bodyPr wrap="square" rtlCol="0">
                <a:spAutoFit/>
              </a:bodyPr>
              <a:lstStyle/>
              <a:p>
                <a:pPr algn="ctr"/>
                <a:r>
                  <a:rPr kumimoji="1" lang="en-US" altLang="ja-JP" sz="2400" b="1" dirty="0" smtClean="0">
                    <a:latin typeface="Times New Roman" pitchFamily="18" charset="0"/>
                    <a:cs typeface="Times New Roman" pitchFamily="18" charset="0"/>
                  </a:rPr>
                  <a:t>TO signal</a:t>
                </a:r>
                <a:endParaRPr kumimoji="1" lang="ja-JP" altLang="en-US" sz="2400" b="1" dirty="0">
                  <a:latin typeface="Times New Roman" pitchFamily="18" charset="0"/>
                  <a:cs typeface="Times New Roman" pitchFamily="18" charset="0"/>
                </a:endParaRPr>
              </a:p>
            </p:txBody>
          </p:sp>
          <p:cxnSp>
            <p:nvCxnSpPr>
              <p:cNvPr id="7" name="直線矢印コネクタ 6"/>
              <p:cNvCxnSpPr/>
              <p:nvPr/>
            </p:nvCxnSpPr>
            <p:spPr bwMode="auto">
              <a:xfrm>
                <a:off x="1547664" y="4077072"/>
                <a:ext cx="0" cy="1152128"/>
              </a:xfrm>
              <a:prstGeom prst="straightConnector1">
                <a:avLst/>
              </a:prstGeom>
              <a:noFill/>
              <a:ln w="44450" cap="flat" cmpd="sng" algn="ctr">
                <a:solidFill>
                  <a:schemeClr val="tx1"/>
                </a:solidFill>
                <a:prstDash val="solid"/>
                <a:round/>
                <a:headEnd type="arrow"/>
                <a:tailEnd type="arrow"/>
              </a:ln>
              <a:effectLst/>
            </p:spPr>
          </p:cxnSp>
          <p:sp>
            <p:nvSpPr>
              <p:cNvPr id="13" name="テキスト ボックス 12"/>
              <p:cNvSpPr txBox="1"/>
              <p:nvPr/>
            </p:nvSpPr>
            <p:spPr>
              <a:xfrm>
                <a:off x="484403" y="4237637"/>
                <a:ext cx="864096" cy="830997"/>
              </a:xfrm>
              <a:prstGeom prst="rect">
                <a:avLst/>
              </a:prstGeom>
              <a:solidFill>
                <a:srgbClr val="FFFF0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30dB</a:t>
                </a:r>
                <a:endParaRPr kumimoji="1" lang="ja-JP" altLang="en-US" sz="2400" b="1" dirty="0">
                  <a:latin typeface="Times New Roman" pitchFamily="18" charset="0"/>
                  <a:cs typeface="Times New Roman" pitchFamily="18" charset="0"/>
                </a:endParaRPr>
              </a:p>
            </p:txBody>
          </p:sp>
          <p:sp>
            <p:nvSpPr>
              <p:cNvPr id="14" name="テキスト ボックス 13"/>
              <p:cNvSpPr txBox="1"/>
              <p:nvPr/>
            </p:nvSpPr>
            <p:spPr>
              <a:xfrm>
                <a:off x="3779912" y="4090529"/>
                <a:ext cx="976702" cy="830997"/>
              </a:xfrm>
              <a:prstGeom prst="rect">
                <a:avLst/>
              </a:prstGeom>
              <a:solidFill>
                <a:srgbClr val="92D05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45dB</a:t>
                </a:r>
                <a:endParaRPr kumimoji="1" lang="ja-JP" altLang="en-US" sz="2400" b="1" dirty="0">
                  <a:latin typeface="Times New Roman" pitchFamily="18" charset="0"/>
                  <a:cs typeface="Times New Roman" pitchFamily="18" charset="0"/>
                </a:endParaRPr>
              </a:p>
            </p:txBody>
          </p:sp>
          <p:cxnSp>
            <p:nvCxnSpPr>
              <p:cNvPr id="15" name="直線矢印コネクタ 14"/>
              <p:cNvCxnSpPr/>
              <p:nvPr/>
            </p:nvCxnSpPr>
            <p:spPr bwMode="auto">
              <a:xfrm>
                <a:off x="3707904" y="3573016"/>
                <a:ext cx="0" cy="1816749"/>
              </a:xfrm>
              <a:prstGeom prst="straightConnector1">
                <a:avLst/>
              </a:prstGeom>
              <a:noFill/>
              <a:ln w="44450" cap="flat" cmpd="sng" algn="ctr">
                <a:solidFill>
                  <a:schemeClr val="tx1"/>
                </a:solidFill>
                <a:prstDash val="solid"/>
                <a:round/>
                <a:headEnd type="arrow"/>
                <a:tailEnd type="arrow"/>
              </a:ln>
              <a:effectLst/>
            </p:spPr>
          </p:cxnSp>
        </p:grpSp>
        <p:grpSp>
          <p:nvGrpSpPr>
            <p:cNvPr id="29" name="グループ化 28"/>
            <p:cNvGrpSpPr/>
            <p:nvPr/>
          </p:nvGrpSpPr>
          <p:grpSpPr>
            <a:xfrm>
              <a:off x="5436095" y="2032438"/>
              <a:ext cx="3528393" cy="3484794"/>
              <a:chOff x="5567645" y="2126556"/>
              <a:chExt cx="3309937" cy="3341734"/>
            </a:xfrm>
          </p:grpSpPr>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645" y="2566340"/>
                <a:ext cx="33099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グループ化 20"/>
              <p:cNvGrpSpPr/>
              <p:nvPr/>
            </p:nvGrpSpPr>
            <p:grpSpPr>
              <a:xfrm>
                <a:off x="6358518" y="2126556"/>
                <a:ext cx="2344855" cy="2719281"/>
                <a:chOff x="6300191" y="1933855"/>
                <a:chExt cx="2344855" cy="2719281"/>
              </a:xfrm>
            </p:grpSpPr>
            <p:cxnSp>
              <p:nvCxnSpPr>
                <p:cNvPr id="22" name="直線矢印コネクタ 21"/>
                <p:cNvCxnSpPr/>
                <p:nvPr/>
              </p:nvCxnSpPr>
              <p:spPr bwMode="auto">
                <a:xfrm>
                  <a:off x="7382362" y="2498852"/>
                  <a:ext cx="0" cy="2154284"/>
                </a:xfrm>
                <a:prstGeom prst="straightConnector1">
                  <a:avLst/>
                </a:prstGeom>
                <a:noFill/>
                <a:ln w="44450" cap="flat" cmpd="sng" algn="ctr">
                  <a:solidFill>
                    <a:schemeClr val="tx1"/>
                  </a:solidFill>
                  <a:prstDash val="solid"/>
                  <a:round/>
                  <a:headEnd type="arrow"/>
                  <a:tailEnd type="arrow"/>
                </a:ln>
                <a:effectLst/>
              </p:spPr>
            </p:cxnSp>
            <p:sp>
              <p:nvSpPr>
                <p:cNvPr id="25" name="テキスト ボックス 24"/>
                <p:cNvSpPr txBox="1"/>
                <p:nvPr/>
              </p:nvSpPr>
              <p:spPr>
                <a:xfrm>
                  <a:off x="7668344" y="3022772"/>
                  <a:ext cx="976702" cy="830997"/>
                </a:xfrm>
                <a:prstGeom prst="rect">
                  <a:avLst/>
                </a:prstGeom>
                <a:solidFill>
                  <a:srgbClr val="00B0F0"/>
                </a:solidFill>
              </p:spPr>
              <p:txBody>
                <a:bodyPr wrap="square" rtlCol="0">
                  <a:spAutoFit/>
                </a:bodyPr>
                <a:lstStyle/>
                <a:p>
                  <a:pPr algn="ctr"/>
                  <a:r>
                    <a:rPr kumimoji="1" lang="en-US" altLang="ja-JP" sz="2400" b="1" dirty="0" smtClean="0">
                      <a:latin typeface="Times New Roman" pitchFamily="18" charset="0"/>
                      <a:cs typeface="Times New Roman" pitchFamily="18" charset="0"/>
                    </a:rPr>
                    <a:t>SN 47dB</a:t>
                  </a:r>
                  <a:endParaRPr kumimoji="1" lang="ja-JP" altLang="en-US" sz="2400" b="1" dirty="0">
                    <a:latin typeface="Times New Roman" pitchFamily="18" charset="0"/>
                    <a:cs typeface="Times New Roman" pitchFamily="18" charset="0"/>
                  </a:endParaRPr>
                </a:p>
              </p:txBody>
            </p:sp>
            <p:sp>
              <p:nvSpPr>
                <p:cNvPr id="26" name="テキスト ボックス 25"/>
                <p:cNvSpPr txBox="1"/>
                <p:nvPr/>
              </p:nvSpPr>
              <p:spPr>
                <a:xfrm>
                  <a:off x="6300191" y="1933855"/>
                  <a:ext cx="1728193" cy="461665"/>
                </a:xfrm>
                <a:prstGeom prst="rect">
                  <a:avLst/>
                </a:prstGeom>
                <a:solidFill>
                  <a:srgbClr val="00B0F0"/>
                </a:solidFill>
              </p:spPr>
              <p:txBody>
                <a:bodyPr wrap="square" rtlCol="0">
                  <a:spAutoFit/>
                </a:bodyPr>
                <a:lstStyle/>
                <a:p>
                  <a:pPr algn="ctr"/>
                  <a:r>
                    <a:rPr kumimoji="1" lang="en-US" altLang="ja-JP" sz="2400" b="1" dirty="0" smtClean="0">
                      <a:latin typeface="Times New Roman" pitchFamily="18" charset="0"/>
                      <a:cs typeface="Times New Roman" pitchFamily="18" charset="0"/>
                    </a:rPr>
                    <a:t>Lock signal</a:t>
                  </a:r>
                  <a:endParaRPr kumimoji="1" lang="ja-JP" altLang="en-US" sz="2400" b="1" dirty="0">
                    <a:latin typeface="Times New Roman" pitchFamily="18" charset="0"/>
                    <a:cs typeface="Times New Roman" pitchFamily="18" charset="0"/>
                  </a:endParaRPr>
                </a:p>
              </p:txBody>
            </p:sp>
          </p:grpSp>
        </p:grpSp>
        <p:sp>
          <p:nvSpPr>
            <p:cNvPr id="30" name="右矢印 29"/>
            <p:cNvSpPr/>
            <p:nvPr/>
          </p:nvSpPr>
          <p:spPr bwMode="auto">
            <a:xfrm>
              <a:off x="4596270" y="3774037"/>
              <a:ext cx="767817" cy="489937"/>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40" name="Rectangle 1110"/>
          <p:cNvSpPr>
            <a:spLocks noChangeArrowheads="1"/>
          </p:cNvSpPr>
          <p:nvPr/>
        </p:nvSpPr>
        <p:spPr bwMode="auto">
          <a:xfrm>
            <a:off x="395536" y="5580529"/>
            <a:ext cx="8331166" cy="1077218"/>
          </a:xfrm>
          <a:prstGeom prst="rect">
            <a:avLst/>
          </a:prstGeom>
          <a:solidFill>
            <a:srgbClr val="FF4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200" dirty="0" smtClean="0">
                <a:solidFill>
                  <a:schemeClr val="bg1"/>
                </a:solidFill>
                <a:latin typeface="Arial" charset="0"/>
              </a:rPr>
              <a:t>最低</a:t>
            </a:r>
            <a:r>
              <a:rPr lang="en-US" altLang="ja-JP" sz="3200" dirty="0" smtClean="0">
                <a:solidFill>
                  <a:schemeClr val="bg1"/>
                </a:solidFill>
                <a:latin typeface="Arial" charset="0"/>
              </a:rPr>
              <a:t>30dB (RBW10kHz) </a:t>
            </a:r>
            <a:r>
              <a:rPr lang="ja-JP" altLang="en-US" sz="3200" dirty="0" smtClean="0">
                <a:solidFill>
                  <a:schemeClr val="bg1"/>
                </a:solidFill>
                <a:latin typeface="Arial" charset="0"/>
              </a:rPr>
              <a:t>のビート信号においてトラッキングオシレーターでロック可能</a:t>
            </a:r>
            <a:endParaRPr lang="en-US" altLang="ja-JP" sz="3200" dirty="0">
              <a:solidFill>
                <a:schemeClr val="bg1"/>
              </a:solidFill>
              <a:latin typeface="Arial" charset="0"/>
            </a:endParaRPr>
          </a:p>
        </p:txBody>
      </p:sp>
    </p:spTree>
    <p:extLst>
      <p:ext uri="{BB962C8B-B14F-4D97-AF65-F5344CB8AC3E}">
        <p14:creationId xmlns:p14="http://schemas.microsoft.com/office/powerpoint/2010/main" val="36676177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0" y="508670"/>
            <a:ext cx="9144000" cy="400050"/>
          </a:xfrm>
          <a:ln>
            <a:solidFill>
              <a:srgbClr val="FFFFFF"/>
            </a:solidFill>
            <a:miter lim="800000"/>
            <a:headEnd/>
            <a:tailEnd/>
          </a:ln>
        </p:spPr>
        <p:txBody>
          <a:bodyPr/>
          <a:lstStyle/>
          <a:p>
            <a:pPr eaLnBrk="1" hangingPunct="1"/>
            <a:r>
              <a:rPr lang="en-US" altLang="ja-JP" sz="4800" dirty="0" smtClean="0">
                <a:solidFill>
                  <a:srgbClr val="172185"/>
                </a:solidFill>
                <a:latin typeface="Arial" charset="0"/>
                <a:ea typeface="ＭＳ ゴシック" pitchFamily="1" charset="-128"/>
              </a:rPr>
              <a:t>THz spectrum analyzer (1)</a:t>
            </a:r>
          </a:p>
        </p:txBody>
      </p:sp>
      <p:grpSp>
        <p:nvGrpSpPr>
          <p:cNvPr id="2" name="Group 4"/>
          <p:cNvGrpSpPr>
            <a:grpSpLocks/>
          </p:cNvGrpSpPr>
          <p:nvPr/>
        </p:nvGrpSpPr>
        <p:grpSpPr bwMode="auto">
          <a:xfrm>
            <a:off x="1905000" y="4941883"/>
            <a:ext cx="6416675" cy="1046161"/>
            <a:chOff x="1200" y="3601"/>
            <a:chExt cx="4042" cy="659"/>
          </a:xfrm>
        </p:grpSpPr>
        <p:sp>
          <p:nvSpPr>
            <p:cNvPr id="7185" name="AutoShape 5"/>
            <p:cNvSpPr>
              <a:spLocks noChangeArrowheads="1"/>
            </p:cNvSpPr>
            <p:nvPr/>
          </p:nvSpPr>
          <p:spPr bwMode="auto">
            <a:xfrm>
              <a:off x="1200" y="3602"/>
              <a:ext cx="4032" cy="658"/>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sp>
          <p:nvSpPr>
            <p:cNvPr id="7186" name="Rectangle 6"/>
            <p:cNvSpPr>
              <a:spLocks noChangeArrowheads="1"/>
            </p:cNvSpPr>
            <p:nvPr/>
          </p:nvSpPr>
          <p:spPr bwMode="auto">
            <a:xfrm>
              <a:off x="1241" y="3684"/>
              <a:ext cx="186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4000" dirty="0" err="1" smtClean="0">
                  <a:latin typeface="Arial" charset="0"/>
                </a:rPr>
                <a:t>f</a:t>
              </a:r>
              <a:r>
                <a:rPr lang="en-US" altLang="ja-JP" sz="4000" baseline="-25000" dirty="0" err="1" smtClean="0">
                  <a:latin typeface="Arial" charset="0"/>
                </a:rPr>
                <a:t>THz</a:t>
              </a:r>
              <a:r>
                <a:rPr lang="en-US" altLang="ja-JP" sz="4000" dirty="0" smtClean="0">
                  <a:latin typeface="Arial" charset="0"/>
                </a:rPr>
                <a:t>=mf </a:t>
              </a:r>
              <a:r>
                <a:rPr lang="en-US" altLang="ja-JP" sz="4000" dirty="0">
                  <a:latin typeface="Arial" charset="0"/>
                </a:rPr>
                <a:t>± </a:t>
              </a:r>
              <a:r>
                <a:rPr lang="en-US" altLang="ja-JP" sz="4000" dirty="0" err="1">
                  <a:latin typeface="Arial" charset="0"/>
                </a:rPr>
                <a:t>f</a:t>
              </a:r>
              <a:r>
                <a:rPr lang="en-US" altLang="ja-JP" sz="4000" baseline="-25000" dirty="0" err="1">
                  <a:latin typeface="Arial" charset="0"/>
                </a:rPr>
                <a:t>b</a:t>
              </a:r>
              <a:endParaRPr lang="en-US" altLang="ja-JP" sz="4000" dirty="0">
                <a:latin typeface="Arial" charset="0"/>
              </a:endParaRPr>
            </a:p>
          </p:txBody>
        </p:sp>
        <p:sp>
          <p:nvSpPr>
            <p:cNvPr id="7187" name="Rectangle 7"/>
            <p:cNvSpPr>
              <a:spLocks noChangeArrowheads="1"/>
            </p:cNvSpPr>
            <p:nvPr/>
          </p:nvSpPr>
          <p:spPr bwMode="auto">
            <a:xfrm>
              <a:off x="3067" y="3601"/>
              <a:ext cx="2175"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5000"/>
                </a:lnSpc>
              </a:pPr>
              <a:r>
                <a:rPr lang="en-US" altLang="ja-JP" sz="2400" i="1" dirty="0">
                  <a:latin typeface="Arial" charset="0"/>
                </a:rPr>
                <a:t>m: order of comb mode</a:t>
              </a:r>
            </a:p>
            <a:p>
              <a:pPr algn="l">
                <a:lnSpc>
                  <a:spcPct val="85000"/>
                </a:lnSpc>
              </a:pPr>
              <a:r>
                <a:rPr lang="en-US" altLang="ja-JP" sz="2400" i="1" dirty="0">
                  <a:latin typeface="Arial" charset="0"/>
                </a:rPr>
                <a:t>f: ML frequency</a:t>
              </a:r>
            </a:p>
            <a:p>
              <a:pPr algn="l">
                <a:lnSpc>
                  <a:spcPct val="85000"/>
                </a:lnSpc>
              </a:pPr>
              <a:r>
                <a:rPr lang="en-US" altLang="ja-JP" sz="2400" i="1" dirty="0" err="1">
                  <a:latin typeface="Arial" charset="0"/>
                </a:rPr>
                <a:t>f</a:t>
              </a:r>
              <a:r>
                <a:rPr lang="en-US" altLang="ja-JP" sz="2400" i="1" baseline="-25000" dirty="0" err="1">
                  <a:latin typeface="Arial" charset="0"/>
                </a:rPr>
                <a:t>b</a:t>
              </a:r>
              <a:r>
                <a:rPr lang="en-US" altLang="ja-JP" sz="2400" i="1" dirty="0">
                  <a:latin typeface="Arial" charset="0"/>
                </a:rPr>
                <a:t>: beat frequency</a:t>
              </a:r>
            </a:p>
          </p:txBody>
        </p:sp>
      </p:grpSp>
      <p:sp>
        <p:nvSpPr>
          <p:cNvPr id="7174" name="Text Box 9"/>
          <p:cNvSpPr txBox="1">
            <a:spLocks noChangeArrowheads="1"/>
          </p:cNvSpPr>
          <p:nvPr/>
        </p:nvSpPr>
        <p:spPr bwMode="auto">
          <a:xfrm>
            <a:off x="247650" y="6188075"/>
            <a:ext cx="889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 </a:t>
            </a:r>
            <a:r>
              <a:rPr lang="en-US" altLang="ja-JP" sz="1800" i="1" dirty="0" smtClean="0">
                <a:solidFill>
                  <a:srgbClr val="800080"/>
                </a:solidFill>
                <a:latin typeface="Arial" charset="0"/>
              </a:rPr>
              <a:t>S. Yokoyama </a:t>
            </a:r>
            <a:r>
              <a:rPr lang="en-US" altLang="ja-JP" sz="1800" i="1" dirty="0">
                <a:solidFill>
                  <a:srgbClr val="800080"/>
                </a:solidFill>
                <a:latin typeface="Arial" charset="0"/>
              </a:rPr>
              <a:t>et 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16</a:t>
            </a:r>
            <a:r>
              <a:rPr lang="en-US" altLang="ja-JP" sz="1800" i="1" dirty="0">
                <a:solidFill>
                  <a:srgbClr val="800080"/>
                </a:solidFill>
                <a:latin typeface="Arial" charset="0"/>
              </a:rPr>
              <a:t>, </a:t>
            </a:r>
            <a:r>
              <a:rPr lang="en-US" altLang="ja-JP" sz="1800" i="1" dirty="0" smtClean="0">
                <a:solidFill>
                  <a:srgbClr val="800080"/>
                </a:solidFill>
                <a:latin typeface="Arial" charset="0"/>
              </a:rPr>
              <a:t>13052</a:t>
            </a:r>
            <a:r>
              <a:rPr lang="en-US" altLang="ja-JP" sz="1800" i="1" dirty="0">
                <a:solidFill>
                  <a:srgbClr val="800080"/>
                </a:solidFill>
                <a:latin typeface="Arial" charset="0"/>
              </a:rPr>
              <a:t>-13061 (2008)</a:t>
            </a:r>
            <a:r>
              <a:rPr lang="en-US" altLang="ja-JP" sz="1800" i="1" dirty="0" smtClean="0">
                <a:solidFill>
                  <a:srgbClr val="800080"/>
                </a:solidFill>
                <a:latin typeface="Arial" charset="0"/>
              </a:rPr>
              <a:t>.</a:t>
            </a:r>
          </a:p>
          <a:p>
            <a:pPr eaLnBrk="1" hangingPunct="1"/>
            <a:r>
              <a:rPr lang="en-US" altLang="ja-JP" sz="1800" i="1" dirty="0">
                <a:solidFill>
                  <a:srgbClr val="800080"/>
                </a:solidFill>
                <a:latin typeface="Arial" charset="0"/>
              </a:rPr>
              <a:t>        </a:t>
            </a:r>
            <a:r>
              <a:rPr lang="en-US" altLang="ja-JP" sz="1800" i="1" dirty="0" smtClean="0">
                <a:solidFill>
                  <a:srgbClr val="800080"/>
                </a:solidFill>
                <a:latin typeface="Arial" charset="0"/>
              </a:rPr>
              <a:t>T. </a:t>
            </a:r>
            <a:r>
              <a:rPr lang="en-US" altLang="ja-JP" sz="1800" i="1" dirty="0" err="1" smtClean="0">
                <a:solidFill>
                  <a:srgbClr val="800080"/>
                </a:solidFill>
                <a:latin typeface="Arial" charset="0"/>
              </a:rPr>
              <a:t>Yasui</a:t>
            </a:r>
            <a:r>
              <a:rPr lang="en-US" altLang="ja-JP" sz="1800" i="1" dirty="0" smtClean="0">
                <a:solidFill>
                  <a:srgbClr val="800080"/>
                </a:solidFill>
                <a:latin typeface="Arial" charset="0"/>
              </a:rPr>
              <a:t> et </a:t>
            </a:r>
            <a:r>
              <a:rPr lang="en-US" altLang="ja-JP" sz="1800" i="1" dirty="0">
                <a:solidFill>
                  <a:srgbClr val="800080"/>
                </a:solidFill>
                <a:latin typeface="Arial" charset="0"/>
              </a:rPr>
              <a:t>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17034-17043 (2009).</a:t>
            </a:r>
          </a:p>
        </p:txBody>
      </p:sp>
      <p:grpSp>
        <p:nvGrpSpPr>
          <p:cNvPr id="4" name="グループ化 3"/>
          <p:cNvGrpSpPr/>
          <p:nvPr/>
        </p:nvGrpSpPr>
        <p:grpSpPr>
          <a:xfrm>
            <a:off x="304800" y="1419225"/>
            <a:ext cx="8637588" cy="2962275"/>
            <a:chOff x="304800" y="1419225"/>
            <a:chExt cx="8637588" cy="2962275"/>
          </a:xfrm>
        </p:grpSpPr>
        <p:pic>
          <p:nvPicPr>
            <p:cNvPr id="7170" name="Picture 21" descr="princi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19225"/>
              <a:ext cx="86375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1652972" y="1583214"/>
              <a:ext cx="470756" cy="261610"/>
            </a:xfrm>
            <a:prstGeom prst="rect">
              <a:avLst/>
            </a:prstGeom>
            <a:solidFill>
              <a:schemeClr val="bg1"/>
            </a:solidFill>
          </p:spPr>
          <p:txBody>
            <a:bodyPr wrap="square" rtlCol="0">
              <a:spAutoFit/>
            </a:bodyPr>
            <a:lstStyle/>
            <a:p>
              <a:r>
                <a:rPr kumimoji="1" lang="en-US" altLang="ja-JP" sz="1100" dirty="0" err="1" smtClean="0">
                  <a:solidFill>
                    <a:srgbClr val="008000"/>
                  </a:solidFill>
                </a:rPr>
                <a:t>f</a:t>
              </a:r>
              <a:r>
                <a:rPr kumimoji="1" lang="en-US" altLang="ja-JP" sz="1100" baseline="-25000" dirty="0" err="1" smtClean="0">
                  <a:solidFill>
                    <a:srgbClr val="008000"/>
                  </a:solidFill>
                </a:rPr>
                <a:t>THz</a:t>
              </a:r>
              <a:endParaRPr kumimoji="1" lang="ja-JP" altLang="en-US" sz="1100" dirty="0">
                <a:solidFill>
                  <a:srgbClr val="008000"/>
                </a:solidFill>
              </a:endParaRPr>
            </a:p>
          </p:txBody>
        </p:sp>
        <p:sp>
          <p:nvSpPr>
            <p:cNvPr id="11" name="テキスト ボックス 10"/>
            <p:cNvSpPr txBox="1"/>
            <p:nvPr/>
          </p:nvSpPr>
          <p:spPr>
            <a:xfrm>
              <a:off x="788876" y="1628800"/>
              <a:ext cx="470756" cy="261610"/>
            </a:xfrm>
            <a:prstGeom prst="rect">
              <a:avLst/>
            </a:prstGeom>
            <a:solidFill>
              <a:schemeClr val="bg1"/>
            </a:solidFill>
          </p:spPr>
          <p:txBody>
            <a:bodyPr wrap="square" rtlCol="0">
              <a:spAutoFit/>
            </a:bodyPr>
            <a:lstStyle/>
            <a:p>
              <a:endParaRPr kumimoji="1" lang="ja-JP" altLang="en-US" sz="1100" dirty="0">
                <a:solidFill>
                  <a:srgbClr val="008000"/>
                </a:solidFill>
              </a:endParaRPr>
            </a:p>
          </p:txBody>
        </p:sp>
        <p:sp>
          <p:nvSpPr>
            <p:cNvPr id="12" name="テキスト ボックス 11"/>
            <p:cNvSpPr txBox="1"/>
            <p:nvPr/>
          </p:nvSpPr>
          <p:spPr>
            <a:xfrm>
              <a:off x="7156039" y="2906854"/>
              <a:ext cx="1107746" cy="338554"/>
            </a:xfrm>
            <a:prstGeom prst="rect">
              <a:avLst/>
            </a:prstGeom>
            <a:solidFill>
              <a:srgbClr val="009900"/>
            </a:solidFill>
          </p:spPr>
          <p:txBody>
            <a:bodyPr wrap="square" rtlCol="0">
              <a:spAutoFit/>
            </a:bodyPr>
            <a:lstStyle/>
            <a:p>
              <a:pPr algn="ctr"/>
              <a:r>
                <a:rPr kumimoji="1" lang="en-US" altLang="ja-JP" sz="1600" dirty="0" err="1" smtClean="0">
                  <a:solidFill>
                    <a:schemeClr val="bg1"/>
                  </a:solidFill>
                </a:rPr>
                <a:t>f</a:t>
              </a:r>
              <a:r>
                <a:rPr kumimoji="1" lang="en-US" altLang="ja-JP" sz="1600" baseline="-25000" dirty="0" err="1" smtClean="0">
                  <a:solidFill>
                    <a:schemeClr val="bg1"/>
                  </a:solidFill>
                </a:rPr>
                <a:t>THz</a:t>
              </a:r>
              <a:r>
                <a:rPr kumimoji="1" lang="en-US" altLang="ja-JP" sz="1600" dirty="0" smtClean="0">
                  <a:solidFill>
                    <a:schemeClr val="bg1"/>
                  </a:solidFill>
                </a:rPr>
                <a:t>=</a:t>
              </a:r>
              <a:r>
                <a:rPr kumimoji="1" lang="en-US" altLang="ja-JP" sz="1600" dirty="0" err="1" smtClean="0">
                  <a:solidFill>
                    <a:schemeClr val="bg1"/>
                  </a:solidFill>
                </a:rPr>
                <a:t>mf+f</a:t>
              </a:r>
              <a:r>
                <a:rPr kumimoji="1" lang="en-US" altLang="ja-JP" sz="1600" baseline="-25000" dirty="0" err="1" smtClean="0">
                  <a:solidFill>
                    <a:schemeClr val="bg1"/>
                  </a:solidFill>
                </a:rPr>
                <a:t>b</a:t>
              </a:r>
              <a:endParaRPr kumimoji="1" lang="ja-JP" altLang="en-US" sz="1600" dirty="0">
                <a:solidFill>
                  <a:schemeClr val="bg1"/>
                </a:solidFill>
              </a:endParaRPr>
            </a:p>
          </p:txBody>
        </p:sp>
      </p:grpSp>
      <p:sp>
        <p:nvSpPr>
          <p:cNvPr id="7172" name="Rectangle 3"/>
          <p:cNvSpPr>
            <a:spLocks noChangeArrowheads="1"/>
          </p:cNvSpPr>
          <p:nvPr/>
        </p:nvSpPr>
        <p:spPr bwMode="auto">
          <a:xfrm>
            <a:off x="6011863" y="1171600"/>
            <a:ext cx="1979612"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dirty="0">
                <a:solidFill>
                  <a:schemeClr val="bg1"/>
                </a:solidFill>
                <a:latin typeface="Arial" charset="0"/>
              </a:rPr>
              <a:t>Freq. domain</a:t>
            </a:r>
          </a:p>
        </p:txBody>
      </p:sp>
    </p:spTree>
    <p:extLst>
      <p:ext uri="{BB962C8B-B14F-4D97-AF65-F5344CB8AC3E}">
        <p14:creationId xmlns:p14="http://schemas.microsoft.com/office/powerpoint/2010/main" val="423562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THzコ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 y="1155700"/>
            <a:ext cx="775176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ctrTitle"/>
          </p:nvPr>
        </p:nvSpPr>
        <p:spPr>
          <a:xfrm>
            <a:off x="0" y="476672"/>
            <a:ext cx="9144000" cy="400050"/>
          </a:xfrm>
          <a:ln>
            <a:solidFill>
              <a:srgbClr val="FFFFFF"/>
            </a:solidFill>
            <a:miter lim="800000"/>
            <a:headEnd/>
            <a:tailEnd/>
          </a:ln>
        </p:spPr>
        <p:txBody>
          <a:bodyPr/>
          <a:lstStyle/>
          <a:p>
            <a:pPr eaLnBrk="1" hangingPunct="1"/>
            <a:r>
              <a:rPr lang="en-US" altLang="ja-JP" sz="4000" b="1" dirty="0" smtClean="0">
                <a:solidFill>
                  <a:srgbClr val="172185"/>
                </a:solidFill>
                <a:latin typeface="Arial" charset="0"/>
                <a:ea typeface="ＭＳ ゴシック" pitchFamily="1" charset="-128"/>
              </a:rPr>
              <a:t>Optical comb and THz comb</a:t>
            </a:r>
          </a:p>
        </p:txBody>
      </p:sp>
      <p:sp>
        <p:nvSpPr>
          <p:cNvPr id="6148" name="Rectangle 3"/>
          <p:cNvSpPr>
            <a:spLocks noChangeArrowheads="1"/>
          </p:cNvSpPr>
          <p:nvPr/>
        </p:nvSpPr>
        <p:spPr bwMode="auto">
          <a:xfrm>
            <a:off x="522552" y="5810250"/>
            <a:ext cx="8114771" cy="954107"/>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800" dirty="0">
                <a:solidFill>
                  <a:schemeClr val="bg1"/>
                </a:solidFill>
                <a:latin typeface="Arial" charset="0"/>
              </a:rPr>
              <a:t>Simple, broadband selectivity, high spectral purity, </a:t>
            </a:r>
          </a:p>
          <a:p>
            <a:pPr algn="ctr"/>
            <a:r>
              <a:rPr lang="en-US" altLang="ja-JP" sz="2800" dirty="0">
                <a:solidFill>
                  <a:schemeClr val="bg1"/>
                </a:solidFill>
                <a:latin typeface="Arial" charset="0"/>
              </a:rPr>
              <a:t>offset free, and absolute frequency calibration</a:t>
            </a:r>
            <a:endParaRPr kumimoji="0" lang="en-US" altLang="ja-JP" sz="2800" dirty="0">
              <a:solidFill>
                <a:schemeClr val="bg1"/>
              </a:solidFill>
              <a:latin typeface="Arial" charset="0"/>
              <a:ea typeface="ＭＳ ゴシック" pitchFamily="1" charset="-128"/>
            </a:endParaRPr>
          </a:p>
        </p:txBody>
      </p:sp>
    </p:spTree>
    <p:extLst>
      <p:ext uri="{BB962C8B-B14F-4D97-AF65-F5344CB8AC3E}">
        <p14:creationId xmlns:p14="http://schemas.microsoft.com/office/powerpoint/2010/main" val="10253455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9796" y="620688"/>
            <a:ext cx="7772400" cy="515144"/>
          </a:xfrm>
        </p:spPr>
        <p:txBody>
          <a:bodyPr/>
          <a:lstStyle/>
          <a:p>
            <a:r>
              <a:rPr kumimoji="1" lang="ja-JP" altLang="en-US" dirty="0" smtClean="0"/>
              <a:t>② </a:t>
            </a:r>
            <a:r>
              <a:rPr lang="en-US" altLang="ja-JP" dirty="0"/>
              <a:t>Experimental setup</a:t>
            </a:r>
            <a:endParaRPr kumimoji="1" lang="ja-JP" alt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28800"/>
            <a:ext cx="904659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bwMode="auto">
          <a:xfrm>
            <a:off x="1043608" y="4869160"/>
            <a:ext cx="6984776" cy="1844824"/>
          </a:xfrm>
          <a:prstGeom prst="rect">
            <a:avLst/>
          </a:prstGeom>
          <a:solidFill>
            <a:srgbClr val="CCFF33"/>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endParaRPr lang="en-US" altLang="ja-JP" sz="2400" kern="0" dirty="0" smtClean="0">
              <a:latin typeface="Times New Roman" pitchFamily="18" charset="0"/>
              <a:cs typeface="Times New Roman" pitchFamily="18" charset="0"/>
            </a:endParaRPr>
          </a:p>
          <a:p>
            <a:r>
              <a:rPr lang="en-US" altLang="ja-JP" sz="2400" kern="0" dirty="0" smtClean="0">
                <a:latin typeface="Times New Roman" pitchFamily="18" charset="0"/>
                <a:cs typeface="Times New Roman" pitchFamily="18" charset="0"/>
              </a:rPr>
              <a:t>Center wavelength 1550nm</a:t>
            </a:r>
          </a:p>
          <a:p>
            <a:r>
              <a:rPr lang="en-US" altLang="ja-JP" sz="2400" kern="0" dirty="0">
                <a:latin typeface="Times New Roman" pitchFamily="18" charset="0"/>
                <a:cs typeface="Times New Roman" pitchFamily="18" charset="0"/>
              </a:rPr>
              <a:t>R</a:t>
            </a:r>
            <a:r>
              <a:rPr lang="en-US" altLang="ja-JP" sz="2400" kern="0" dirty="0" smtClean="0">
                <a:latin typeface="Times New Roman" pitchFamily="18" charset="0"/>
                <a:cs typeface="Times New Roman" pitchFamily="18" charset="0"/>
              </a:rPr>
              <a:t>epetition rate 56MHz</a:t>
            </a:r>
          </a:p>
          <a:p>
            <a:r>
              <a:rPr lang="en-US" altLang="ja-JP" sz="2400" kern="0" dirty="0" smtClean="0">
                <a:latin typeface="Times New Roman" pitchFamily="18" charset="0"/>
                <a:cs typeface="Times New Roman" pitchFamily="18" charset="0"/>
              </a:rPr>
              <a:t>Pulse width 47fs </a:t>
            </a:r>
          </a:p>
          <a:p>
            <a:r>
              <a:rPr lang="en-US" altLang="ja-JP" sz="2400" kern="0" dirty="0" smtClean="0">
                <a:latin typeface="Times New Roman" pitchFamily="18" charset="0"/>
                <a:cs typeface="Times New Roman" pitchFamily="18" charset="0"/>
              </a:rPr>
              <a:t>Average power 189mW </a:t>
            </a:r>
          </a:p>
        </p:txBody>
      </p:sp>
      <p:sp>
        <p:nvSpPr>
          <p:cNvPr id="6" name="タイトル 1"/>
          <p:cNvSpPr txBox="1">
            <a:spLocks/>
          </p:cNvSpPr>
          <p:nvPr/>
        </p:nvSpPr>
        <p:spPr bwMode="auto">
          <a:xfrm>
            <a:off x="1043608" y="4869160"/>
            <a:ext cx="1656184" cy="504056"/>
          </a:xfrm>
          <a:prstGeom prst="rect">
            <a:avLst/>
          </a:prstGeom>
          <a:solidFill>
            <a:srgbClr val="CCFF33"/>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pPr algn="l"/>
            <a:r>
              <a:rPr lang="en-US" altLang="ja-JP" sz="2000" b="1" kern="0" dirty="0" err="1" smtClean="0">
                <a:solidFill>
                  <a:schemeClr val="tx1"/>
                </a:solidFill>
                <a:latin typeface="Times New Roman" pitchFamily="18" charset="0"/>
                <a:cs typeface="Times New Roman" pitchFamily="18" charset="0"/>
              </a:rPr>
              <a:t>Er:fiber</a:t>
            </a:r>
            <a:r>
              <a:rPr lang="en-US" altLang="ja-JP" sz="2000" b="1" kern="0" dirty="0" smtClean="0">
                <a:solidFill>
                  <a:schemeClr val="tx1"/>
                </a:solidFill>
                <a:latin typeface="Times New Roman" pitchFamily="18" charset="0"/>
                <a:cs typeface="Times New Roman" pitchFamily="18" charset="0"/>
              </a:rPr>
              <a:t> laser </a:t>
            </a:r>
          </a:p>
        </p:txBody>
      </p:sp>
    </p:spTree>
    <p:extLst>
      <p:ext uri="{BB962C8B-B14F-4D97-AF65-F5344CB8AC3E}">
        <p14:creationId xmlns:p14="http://schemas.microsoft.com/office/powerpoint/2010/main" val="41521211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322388" y="5583238"/>
            <a:ext cx="5803900" cy="1154112"/>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sp>
        <p:nvSpPr>
          <p:cNvPr id="8195" name="Rectangle 3"/>
          <p:cNvSpPr>
            <a:spLocks noGrp="1" noChangeArrowheads="1"/>
          </p:cNvSpPr>
          <p:nvPr>
            <p:ph type="title" idx="4294967295"/>
          </p:nvPr>
        </p:nvSpPr>
        <p:spPr>
          <a:xfrm>
            <a:off x="0" y="548680"/>
            <a:ext cx="9144000" cy="415925"/>
          </a:xfrm>
        </p:spPr>
        <p:txBody>
          <a:bodyPr/>
          <a:lstStyle/>
          <a:p>
            <a:r>
              <a:rPr lang="en-US" altLang="ja-JP" sz="4800" dirty="0">
                <a:solidFill>
                  <a:srgbClr val="172185"/>
                </a:solidFill>
                <a:latin typeface="Arial" charset="0"/>
                <a:ea typeface="ＭＳ ゴシック" pitchFamily="1" charset="-128"/>
              </a:rPr>
              <a:t>THz spectrum analyzer </a:t>
            </a:r>
            <a:r>
              <a:rPr lang="en-US" altLang="ja-JP" sz="4800" dirty="0" smtClean="0">
                <a:solidFill>
                  <a:srgbClr val="172185"/>
                </a:solidFill>
                <a:latin typeface="Arial" charset="0"/>
                <a:ea typeface="ＭＳ ゴシック" pitchFamily="1" charset="-128"/>
              </a:rPr>
              <a:t>(2)</a:t>
            </a:r>
            <a:endParaRPr lang="en-US" altLang="ja-JP" sz="4000" dirty="0" smtClean="0">
              <a:latin typeface="Arial" charset="0"/>
            </a:endParaRPr>
          </a:p>
        </p:txBody>
      </p:sp>
      <p:sp>
        <p:nvSpPr>
          <p:cNvPr id="18" name="左カーブ矢印 17"/>
          <p:cNvSpPr/>
          <p:nvPr/>
        </p:nvSpPr>
        <p:spPr>
          <a:xfrm>
            <a:off x="3957638" y="2236788"/>
            <a:ext cx="650875" cy="2079625"/>
          </a:xfrm>
          <a:prstGeom prst="curvedLeftArrow">
            <a:avLst>
              <a:gd name="adj1" fmla="val 63984"/>
              <a:gd name="adj2" fmla="val 136709"/>
              <a:gd name="adj3" fmla="val 45645"/>
            </a:avLst>
          </a:prstGeom>
          <a:solidFill>
            <a:schemeClr val="bg1">
              <a:lumMod val="8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tx1"/>
              </a:solidFill>
            </a:endParaRPr>
          </a:p>
        </p:txBody>
      </p:sp>
      <p:sp>
        <p:nvSpPr>
          <p:cNvPr id="8197" name="Rectangle 6"/>
          <p:cNvSpPr>
            <a:spLocks noChangeArrowheads="1"/>
          </p:cNvSpPr>
          <p:nvPr/>
        </p:nvSpPr>
        <p:spPr bwMode="auto">
          <a:xfrm>
            <a:off x="4706938" y="1393825"/>
            <a:ext cx="3141662"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pPr algn="ctr"/>
            <a:r>
              <a:rPr lang="en-US" altLang="ja-JP" sz="2400" dirty="0">
                <a:solidFill>
                  <a:schemeClr val="bg1"/>
                </a:solidFill>
                <a:latin typeface="Arial" charset="0"/>
              </a:rPr>
              <a:t>Shift of ML freq. by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f</a:t>
            </a:r>
            <a:br>
              <a:rPr lang="en-US" altLang="ja-JP" sz="2400" dirty="0">
                <a:solidFill>
                  <a:schemeClr val="bg1"/>
                </a:solidFill>
                <a:latin typeface="Arial" charset="0"/>
              </a:rPr>
            </a:br>
            <a:r>
              <a:rPr lang="en-US" altLang="ja-JP" sz="2400" dirty="0">
                <a:solidFill>
                  <a:schemeClr val="bg1"/>
                </a:solidFill>
                <a:latin typeface="Arial" charset="0"/>
              </a:rPr>
              <a:t>(f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f+</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f)</a:t>
            </a:r>
          </a:p>
        </p:txBody>
      </p:sp>
      <p:sp>
        <p:nvSpPr>
          <p:cNvPr id="8198" name="Rectangle 7"/>
          <p:cNvSpPr>
            <a:spLocks noChangeArrowheads="1"/>
          </p:cNvSpPr>
          <p:nvPr/>
        </p:nvSpPr>
        <p:spPr bwMode="auto">
          <a:xfrm>
            <a:off x="4733925" y="4348163"/>
            <a:ext cx="3722688" cy="81136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p>
            <a:pPr algn="ctr"/>
            <a:r>
              <a:rPr lang="en-US" altLang="ja-JP" sz="2400" dirty="0">
                <a:solidFill>
                  <a:schemeClr val="bg1"/>
                </a:solidFill>
                <a:latin typeface="Arial" charset="0"/>
              </a:rPr>
              <a:t>Change of beat freq. by </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r>
            <a:br>
              <a:rPr lang="en-US" altLang="ja-JP" sz="2400" dirty="0">
                <a:solidFill>
                  <a:schemeClr val="bg1"/>
                </a:solidFill>
                <a:latin typeface="Arial" charset="0"/>
              </a:rPr>
            </a:br>
            <a:r>
              <a:rPr lang="en-US" altLang="ja-JP" sz="2400" dirty="0">
                <a:solidFill>
                  <a:schemeClr val="bg1"/>
                </a:solidFill>
                <a:latin typeface="Arial" charset="0"/>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 </a:t>
            </a:r>
            <a:r>
              <a:rPr lang="en-US" altLang="ja-JP" sz="2400" dirty="0">
                <a:solidFill>
                  <a:schemeClr val="bg1"/>
                </a:solidFill>
                <a:latin typeface="Symbol" pitchFamily="1" charset="2"/>
                <a:sym typeface="Symbol" pitchFamily="1" charset="2"/>
              </a:rPr>
              <a:t>®</a:t>
            </a:r>
            <a:r>
              <a:rPr lang="en-US" altLang="ja-JP" sz="2400" dirty="0">
                <a:solidFill>
                  <a:schemeClr val="bg1"/>
                </a:solidFill>
                <a:latin typeface="Arial" charset="0"/>
              </a:rPr>
              <a:t> </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r>
              <a:rPr lang="en-US" altLang="ja-JP" sz="2400" dirty="0">
                <a:solidFill>
                  <a:schemeClr val="bg1"/>
                </a:solidFill>
                <a:latin typeface="Symbol" pitchFamily="1" charset="2"/>
                <a:sym typeface="Symbol" pitchFamily="1" charset="2"/>
              </a:rPr>
              <a:t></a:t>
            </a:r>
            <a:r>
              <a:rPr lang="en-US" altLang="ja-JP" sz="2400" dirty="0" err="1">
                <a:solidFill>
                  <a:schemeClr val="bg1"/>
                </a:solidFill>
                <a:latin typeface="Arial" charset="0"/>
              </a:rPr>
              <a:t>f</a:t>
            </a:r>
            <a:r>
              <a:rPr lang="en-US" altLang="ja-JP" sz="2400" baseline="-25000" dirty="0" err="1">
                <a:solidFill>
                  <a:schemeClr val="bg1"/>
                </a:solidFill>
                <a:latin typeface="Arial" charset="0"/>
              </a:rPr>
              <a:t>b</a:t>
            </a:r>
            <a:r>
              <a:rPr lang="en-US" altLang="ja-JP" sz="2400" dirty="0">
                <a:solidFill>
                  <a:schemeClr val="bg1"/>
                </a:solidFill>
                <a:latin typeface="Arial" charset="0"/>
              </a:rPr>
              <a:t>)</a:t>
            </a:r>
          </a:p>
        </p:txBody>
      </p:sp>
      <p:graphicFrame>
        <p:nvGraphicFramePr>
          <p:cNvPr id="8199" name="Object 2"/>
          <p:cNvGraphicFramePr>
            <a:graphicFrameLocks noChangeAspect="1"/>
          </p:cNvGraphicFramePr>
          <p:nvPr/>
        </p:nvGraphicFramePr>
        <p:xfrm>
          <a:off x="4868863" y="2644775"/>
          <a:ext cx="1630362" cy="1328738"/>
        </p:xfrm>
        <a:graphic>
          <a:graphicData uri="http://schemas.openxmlformats.org/presentationml/2006/ole">
            <mc:AlternateContent xmlns:mc="http://schemas.openxmlformats.org/markup-compatibility/2006">
              <mc:Choice xmlns:v="urn:schemas-microsoft-com:vml" Requires="v">
                <p:oleObj spid="_x0000_s3268" name="数式" r:id="rId4" imgW="546100" imgH="444500" progId="Equation.3">
                  <p:embed/>
                </p:oleObj>
              </mc:Choice>
              <mc:Fallback>
                <p:oleObj name="数式" r:id="rId4" imgW="5461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63" y="2644775"/>
                        <a:ext cx="1630362" cy="1328738"/>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0" name="Object 3"/>
          <p:cNvGraphicFramePr>
            <a:graphicFrameLocks noChangeAspect="1"/>
          </p:cNvGraphicFramePr>
          <p:nvPr>
            <p:extLst>
              <p:ext uri="{D42A27DB-BD31-4B8C-83A1-F6EECF244321}">
                <p14:modId xmlns:p14="http://schemas.microsoft.com/office/powerpoint/2010/main" val="1430520282"/>
              </p:ext>
            </p:extLst>
          </p:nvPr>
        </p:nvGraphicFramePr>
        <p:xfrm>
          <a:off x="1355725" y="5611813"/>
          <a:ext cx="5710238" cy="1143000"/>
        </p:xfrm>
        <a:graphic>
          <a:graphicData uri="http://schemas.openxmlformats.org/presentationml/2006/ole">
            <mc:AlternateContent xmlns:mc="http://schemas.openxmlformats.org/markup-compatibility/2006">
              <mc:Choice xmlns:v="urn:schemas-microsoft-com:vml" Requires="v">
                <p:oleObj spid="_x0000_s3269" name="数式" r:id="rId6" imgW="2286000" imgH="457200" progId="Equation.3">
                  <p:embed/>
                </p:oleObj>
              </mc:Choice>
              <mc:Fallback>
                <p:oleObj name="数式" r:id="rId6" imgW="2286000" imgH="457200" progId="Equation.3">
                  <p:embed/>
                  <p:pic>
                    <p:nvPicPr>
                      <p:cNvPr id="0" name=""/>
                      <p:cNvPicPr>
                        <a:picLocks noChangeAspect="1" noChangeArrowheads="1"/>
                      </p:cNvPicPr>
                      <p:nvPr/>
                    </p:nvPicPr>
                    <p:blipFill>
                      <a:blip r:embed="rId7"/>
                      <a:srcRect/>
                      <a:stretch>
                        <a:fillRect/>
                      </a:stretch>
                    </p:blipFill>
                    <p:spPr bwMode="auto">
                      <a:xfrm>
                        <a:off x="1355725" y="5611813"/>
                        <a:ext cx="5710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201" name="Picture 10" descr="principle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863" y="1138238"/>
            <a:ext cx="34766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8296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360040" y="508670"/>
            <a:ext cx="4427984" cy="544066"/>
          </a:xfrm>
          <a:ln>
            <a:solidFill>
              <a:srgbClr val="FFFFFF"/>
            </a:solidFill>
            <a:miter lim="800000"/>
            <a:headEnd/>
            <a:tailEnd/>
          </a:ln>
        </p:spPr>
        <p:txBody>
          <a:bodyPr/>
          <a:lstStyle/>
          <a:p>
            <a:pPr eaLnBrk="1" hangingPunct="1"/>
            <a:r>
              <a:rPr lang="en-US" altLang="ja-JP" sz="4800" dirty="0" smtClean="0">
                <a:solidFill>
                  <a:srgbClr val="172185"/>
                </a:solidFill>
                <a:latin typeface="Arial" charset="0"/>
                <a:ea typeface="ＭＳ ゴシック" pitchFamily="1" charset="-128"/>
              </a:rPr>
              <a:t>Previous study</a:t>
            </a:r>
          </a:p>
        </p:txBody>
      </p:sp>
      <p:sp>
        <p:nvSpPr>
          <p:cNvPr id="7172" name="Rectangle 3"/>
          <p:cNvSpPr>
            <a:spLocks noChangeArrowheads="1"/>
          </p:cNvSpPr>
          <p:nvPr/>
        </p:nvSpPr>
        <p:spPr bwMode="auto">
          <a:xfrm>
            <a:off x="5580112" y="1340768"/>
            <a:ext cx="3024085"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400" dirty="0" smtClean="0">
                <a:solidFill>
                  <a:schemeClr val="bg1"/>
                </a:solidFill>
                <a:latin typeface="Arial" charset="0"/>
              </a:rPr>
              <a:t>Real-time monitoring</a:t>
            </a:r>
          </a:p>
          <a:p>
            <a:pPr algn="ctr"/>
            <a:r>
              <a:rPr lang="en-US" altLang="ja-JP" sz="2400" dirty="0" smtClean="0">
                <a:solidFill>
                  <a:schemeClr val="bg1"/>
                </a:solidFill>
                <a:latin typeface="Arial" charset="0"/>
              </a:rPr>
              <a:t>of CW-THz wave</a:t>
            </a:r>
            <a:endParaRPr lang="en-US" altLang="ja-JP" sz="2400" dirty="0">
              <a:solidFill>
                <a:schemeClr val="bg1"/>
              </a:solidFill>
              <a:latin typeface="Arial" charset="0"/>
            </a:endParaRPr>
          </a:p>
        </p:txBody>
      </p:sp>
      <p:sp>
        <p:nvSpPr>
          <p:cNvPr id="7174" name="Text Box 9"/>
          <p:cNvSpPr txBox="1">
            <a:spLocks noChangeArrowheads="1"/>
          </p:cNvSpPr>
          <p:nvPr/>
        </p:nvSpPr>
        <p:spPr bwMode="auto">
          <a:xfrm>
            <a:off x="5111552" y="404664"/>
            <a:ext cx="40324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 charset="0"/>
                <a:ea typeface="ＭＳ Ｐゴシック" pitchFamily="1" charset="-128"/>
              </a:defRPr>
            </a:lvl1pPr>
            <a:lvl2pPr marL="742950" indent="-285750" eaLnBrk="0" hangingPunct="0">
              <a:defRPr kumimoji="1" sz="2400">
                <a:solidFill>
                  <a:schemeClr val="tx1"/>
                </a:solidFill>
                <a:latin typeface="Times New Roman" pitchFamily="1" charset="0"/>
                <a:ea typeface="ＭＳ Ｐゴシック" pitchFamily="1" charset="-128"/>
              </a:defRPr>
            </a:lvl2pPr>
            <a:lvl3pPr marL="1143000" indent="-228600" eaLnBrk="0" hangingPunct="0">
              <a:defRPr kumimoji="1" sz="2400">
                <a:solidFill>
                  <a:schemeClr val="tx1"/>
                </a:solidFill>
                <a:latin typeface="Times New Roman" pitchFamily="1" charset="0"/>
                <a:ea typeface="ＭＳ Ｐゴシック" pitchFamily="1" charset="-128"/>
              </a:defRPr>
            </a:lvl3pPr>
            <a:lvl4pPr marL="1600200" indent="-228600" eaLnBrk="0" hangingPunct="0">
              <a:defRPr kumimoji="1" sz="2400">
                <a:solidFill>
                  <a:schemeClr val="tx1"/>
                </a:solidFill>
                <a:latin typeface="Times New Roman" pitchFamily="1" charset="0"/>
                <a:ea typeface="ＭＳ Ｐゴシック" pitchFamily="1" charset="-128"/>
              </a:defRPr>
            </a:lvl4pPr>
            <a:lvl5pPr marL="2057400" indent="-228600" eaLnBrk="0" hangingPunct="0">
              <a:defRPr kumimoji="1" sz="2400">
                <a:solidFill>
                  <a:schemeClr val="tx1"/>
                </a:solidFill>
                <a:latin typeface="Times New Roman" pitchFamily="1" charset="0"/>
                <a:ea typeface="ＭＳ Ｐゴシック" pitchFamily="1" charset="-128"/>
              </a:defRPr>
            </a:lvl5pPr>
            <a:lvl6pPr marL="25146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6pPr>
            <a:lvl7pPr marL="29718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7pPr>
            <a:lvl8pPr marL="34290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8pPr>
            <a:lvl9pPr marL="3886200" indent="-228600" algn="ctr" eaLnBrk="0" fontAlgn="base" hangingPunct="0">
              <a:spcBef>
                <a:spcPct val="0"/>
              </a:spcBef>
              <a:spcAft>
                <a:spcPct val="0"/>
              </a:spcAft>
              <a:defRPr kumimoji="1" sz="2400">
                <a:solidFill>
                  <a:schemeClr val="tx1"/>
                </a:solidFill>
                <a:latin typeface="Times New Roman" pitchFamily="1" charset="0"/>
                <a:ea typeface="ＭＳ Ｐゴシック" pitchFamily="1" charset="-128"/>
              </a:defRPr>
            </a:lvl9pPr>
          </a:lstStyle>
          <a:p>
            <a:pPr algn="l" eaLnBrk="1" hangingPunct="1"/>
            <a:r>
              <a:rPr lang="en-US" altLang="ja-JP" sz="1800" i="1" dirty="0">
                <a:solidFill>
                  <a:srgbClr val="800080"/>
                </a:solidFill>
                <a:latin typeface="Arial" charset="0"/>
              </a:rPr>
              <a:t>Ref) </a:t>
            </a:r>
            <a:r>
              <a:rPr lang="en-US" altLang="ja-JP" sz="1800" i="1" dirty="0" smtClean="0">
                <a:solidFill>
                  <a:srgbClr val="800080"/>
                </a:solidFill>
                <a:latin typeface="Arial" charset="0"/>
              </a:rPr>
              <a:t>T. </a:t>
            </a:r>
            <a:r>
              <a:rPr lang="en-US" altLang="ja-JP" sz="1800" i="1" dirty="0" err="1" smtClean="0">
                <a:solidFill>
                  <a:srgbClr val="800080"/>
                </a:solidFill>
                <a:latin typeface="Arial" charset="0"/>
              </a:rPr>
              <a:t>Yasui</a:t>
            </a:r>
            <a:r>
              <a:rPr lang="en-US" altLang="ja-JP" sz="1800" i="1" dirty="0" smtClean="0">
                <a:solidFill>
                  <a:srgbClr val="800080"/>
                </a:solidFill>
                <a:latin typeface="Arial" charset="0"/>
              </a:rPr>
              <a:t> et </a:t>
            </a:r>
            <a:r>
              <a:rPr lang="en-US" altLang="ja-JP" sz="1800" i="1" dirty="0">
                <a:solidFill>
                  <a:srgbClr val="800080"/>
                </a:solidFill>
                <a:latin typeface="Arial" charset="0"/>
              </a:rPr>
              <a:t>al. </a:t>
            </a:r>
            <a:r>
              <a:rPr lang="en-US" altLang="ja-JP" sz="1800" i="1" dirty="0" smtClean="0">
                <a:solidFill>
                  <a:srgbClr val="800080"/>
                </a:solidFill>
                <a:latin typeface="Arial" charset="0"/>
              </a:rPr>
              <a:t>Opt</a:t>
            </a:r>
            <a:r>
              <a:rPr lang="en-US" altLang="ja-JP" sz="1800" i="1" dirty="0">
                <a:solidFill>
                  <a:srgbClr val="800080"/>
                </a:solidFill>
                <a:latin typeface="Arial" charset="0"/>
              </a:rPr>
              <a:t>. Express </a:t>
            </a:r>
            <a:r>
              <a:rPr lang="en-US" altLang="ja-JP" sz="1800" b="1" i="1" dirty="0">
                <a:solidFill>
                  <a:srgbClr val="800080"/>
                </a:solidFill>
                <a:latin typeface="Arial" charset="0"/>
              </a:rPr>
              <a:t>17</a:t>
            </a:r>
            <a:r>
              <a:rPr lang="en-US" altLang="ja-JP" sz="1800" i="1" dirty="0">
                <a:solidFill>
                  <a:srgbClr val="800080"/>
                </a:solidFill>
                <a:latin typeface="Arial" charset="0"/>
              </a:rPr>
              <a:t>, 17034-17043 (2009).</a:t>
            </a:r>
          </a:p>
        </p:txBody>
      </p:sp>
      <p:pic>
        <p:nvPicPr>
          <p:cNvPr id="3" name="図 2" descr="fig7_測定確度fin.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204864"/>
            <a:ext cx="4320000" cy="3596742"/>
          </a:xfrm>
          <a:prstGeom prst="rect">
            <a:avLst/>
          </a:prstGeom>
        </p:spPr>
      </p:pic>
      <p:pic>
        <p:nvPicPr>
          <p:cNvPr id="4" name="図 3" descr="UTC-P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504" y="2218475"/>
            <a:ext cx="4320000" cy="3586789"/>
          </a:xfrm>
          <a:prstGeom prst="rect">
            <a:avLst/>
          </a:prstGeom>
        </p:spPr>
      </p:pic>
      <p:sp>
        <p:nvSpPr>
          <p:cNvPr id="13" name="Rectangle 3"/>
          <p:cNvSpPr>
            <a:spLocks noChangeArrowheads="1"/>
          </p:cNvSpPr>
          <p:nvPr/>
        </p:nvSpPr>
        <p:spPr bwMode="auto">
          <a:xfrm>
            <a:off x="971600" y="1412776"/>
            <a:ext cx="2832376"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400" dirty="0" smtClean="0">
                <a:solidFill>
                  <a:schemeClr val="bg1"/>
                </a:solidFill>
                <a:latin typeface="Arial" charset="0"/>
              </a:rPr>
              <a:t>Absolute frequency </a:t>
            </a:r>
          </a:p>
          <a:p>
            <a:pPr algn="ctr"/>
            <a:r>
              <a:rPr lang="en-US" altLang="ja-JP" sz="2400" dirty="0" smtClean="0">
                <a:solidFill>
                  <a:schemeClr val="bg1"/>
                </a:solidFill>
                <a:latin typeface="Arial" charset="0"/>
              </a:rPr>
              <a:t>measurement </a:t>
            </a:r>
            <a:endParaRPr lang="en-US" altLang="ja-JP" sz="2400" dirty="0">
              <a:solidFill>
                <a:schemeClr val="bg1"/>
              </a:solidFill>
              <a:latin typeface="Arial" charset="0"/>
            </a:endParaRPr>
          </a:p>
        </p:txBody>
      </p:sp>
      <p:sp>
        <p:nvSpPr>
          <p:cNvPr id="5" name="テキスト ボックス 4"/>
          <p:cNvSpPr txBox="1"/>
          <p:nvPr/>
        </p:nvSpPr>
        <p:spPr>
          <a:xfrm>
            <a:off x="6876256" y="2497872"/>
            <a:ext cx="1852115" cy="369332"/>
          </a:xfrm>
          <a:prstGeom prst="rect">
            <a:avLst/>
          </a:prstGeom>
          <a:solidFill>
            <a:srgbClr val="000090"/>
          </a:solidFill>
        </p:spPr>
        <p:txBody>
          <a:bodyPr wrap="none" rtlCol="0">
            <a:spAutoFit/>
          </a:bodyPr>
          <a:lstStyle/>
          <a:p>
            <a:r>
              <a:rPr kumimoji="1" lang="en-US" altLang="ja-JP" dirty="0" smtClean="0">
                <a:solidFill>
                  <a:srgbClr val="FFFF00"/>
                </a:solidFill>
              </a:rPr>
              <a:t>F-band UTC-PD</a:t>
            </a:r>
            <a:endParaRPr kumimoji="1" lang="ja-JP" altLang="en-US" dirty="0">
              <a:solidFill>
                <a:srgbClr val="FFFF00"/>
              </a:solidFill>
            </a:endParaRPr>
          </a:p>
        </p:txBody>
      </p:sp>
      <p:sp>
        <p:nvSpPr>
          <p:cNvPr id="15" name="テキスト ボックス 14"/>
          <p:cNvSpPr txBox="1"/>
          <p:nvPr/>
        </p:nvSpPr>
        <p:spPr>
          <a:xfrm>
            <a:off x="1043608" y="2489238"/>
            <a:ext cx="2968493" cy="369332"/>
          </a:xfrm>
          <a:prstGeom prst="rect">
            <a:avLst/>
          </a:prstGeom>
          <a:solidFill>
            <a:srgbClr val="000090"/>
          </a:solidFill>
        </p:spPr>
        <p:txBody>
          <a:bodyPr wrap="none" rtlCol="0">
            <a:spAutoFit/>
          </a:bodyPr>
          <a:lstStyle/>
          <a:p>
            <a:r>
              <a:rPr kumimoji="1" lang="en-US" altLang="ja-JP" dirty="0" smtClean="0">
                <a:solidFill>
                  <a:srgbClr val="FFFF00"/>
                </a:solidFill>
              </a:rPr>
              <a:t>Active frequency multiplier </a:t>
            </a:r>
          </a:p>
        </p:txBody>
      </p:sp>
    </p:spTree>
    <p:extLst>
      <p:ext uri="{BB962C8B-B14F-4D97-AF65-F5344CB8AC3E}">
        <p14:creationId xmlns:p14="http://schemas.microsoft.com/office/powerpoint/2010/main" val="16698800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23528" y="1052736"/>
            <a:ext cx="8496944" cy="2016224"/>
          </a:xfrm>
          <a:solidFill>
            <a:srgbClr val="66CCFF"/>
          </a:solidFill>
          <a:ln w="38100" cmpd="sng">
            <a:solidFill>
              <a:schemeClr val="tx1"/>
            </a:solidFill>
          </a:ln>
        </p:spPr>
        <p:txBody>
          <a:bodyPr/>
          <a:lstStyle/>
          <a:p>
            <a:pPr marL="514350" indent="-514350" algn="just">
              <a:buAutoNum type="arabicParenBoth"/>
            </a:pPr>
            <a:r>
              <a:rPr lang="en-US" altLang="ja-JP" dirty="0"/>
              <a:t>2-step </a:t>
            </a:r>
            <a:r>
              <a:rPr lang="en-US" altLang="ja-JP" dirty="0" smtClean="0"/>
              <a:t>measurements of beat signal for absolute frequency determination ☞</a:t>
            </a:r>
            <a:r>
              <a:rPr lang="en-US" altLang="ja-JP" dirty="0"/>
              <a:t> </a:t>
            </a:r>
            <a:r>
              <a:rPr lang="en-US" altLang="ja-JP" b="1" dirty="0" smtClean="0">
                <a:solidFill>
                  <a:srgbClr val="FF0000"/>
                </a:solidFill>
              </a:rPr>
              <a:t>Not real-time!</a:t>
            </a:r>
          </a:p>
          <a:p>
            <a:pPr marL="514350" indent="-514350" algn="just">
              <a:buFontTx/>
              <a:buAutoNum type="arabicParenBoth"/>
            </a:pPr>
            <a:r>
              <a:rPr lang="en-US" altLang="ja-JP" dirty="0" smtClean="0"/>
              <a:t> Coupling of PCA with 1.5-µm fiber laser light </a:t>
            </a:r>
            <a:r>
              <a:rPr lang="en-US" altLang="ja-JP" dirty="0"/>
              <a:t>using free-space optics ☞ </a:t>
            </a:r>
            <a:r>
              <a:rPr lang="en-US" altLang="ja-JP" b="1" dirty="0">
                <a:solidFill>
                  <a:srgbClr val="FF0000"/>
                </a:solidFill>
              </a:rPr>
              <a:t>Not </a:t>
            </a:r>
            <a:r>
              <a:rPr lang="en-US" altLang="ja-JP" b="1" dirty="0" smtClean="0">
                <a:solidFill>
                  <a:srgbClr val="FF0000"/>
                </a:solidFill>
              </a:rPr>
              <a:t>portable!</a:t>
            </a:r>
            <a:endParaRPr lang="en-US" altLang="ja-JP" b="1" dirty="0">
              <a:solidFill>
                <a:srgbClr val="FF0000"/>
              </a:solidFill>
            </a:endParaRPr>
          </a:p>
        </p:txBody>
      </p:sp>
      <p:sp>
        <p:nvSpPr>
          <p:cNvPr id="2" name="テキスト ボックス 1"/>
          <p:cNvSpPr txBox="1"/>
          <p:nvPr/>
        </p:nvSpPr>
        <p:spPr>
          <a:xfrm>
            <a:off x="81181" y="404664"/>
            <a:ext cx="8981645" cy="615553"/>
          </a:xfrm>
          <a:prstGeom prst="rect">
            <a:avLst/>
          </a:prstGeom>
          <a:noFill/>
        </p:spPr>
        <p:txBody>
          <a:bodyPr wrap="none" rtlCol="0">
            <a:spAutoFit/>
          </a:bodyPr>
          <a:lstStyle/>
          <a:p>
            <a:pPr algn="just"/>
            <a:r>
              <a:rPr kumimoji="1" lang="en-US" altLang="ja-JP" sz="3400" dirty="0" smtClean="0"/>
              <a:t>Problems of previous studies for practical use</a:t>
            </a:r>
            <a:endParaRPr kumimoji="1" lang="ja-JP" altLang="en-US" sz="3400" dirty="0"/>
          </a:p>
        </p:txBody>
      </p:sp>
      <p:sp>
        <p:nvSpPr>
          <p:cNvPr id="7" name="コンテンツ プレースホルダー 2"/>
          <p:cNvSpPr txBox="1">
            <a:spLocks/>
          </p:cNvSpPr>
          <p:nvPr/>
        </p:nvSpPr>
        <p:spPr bwMode="auto">
          <a:xfrm>
            <a:off x="323528" y="4437112"/>
            <a:ext cx="8496944" cy="2088232"/>
          </a:xfrm>
          <a:prstGeom prst="rect">
            <a:avLst/>
          </a:prstGeom>
          <a:solidFill>
            <a:srgbClr val="FFFF00"/>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514350" indent="-514350" algn="just">
              <a:buFontTx/>
              <a:buAutoNum type="arabicParenBoth"/>
            </a:pPr>
            <a:r>
              <a:rPr lang="en-US" altLang="ja-JP" sz="3200" dirty="0" smtClean="0"/>
              <a:t> </a:t>
            </a:r>
            <a:r>
              <a:rPr lang="en-US" altLang="ja-JP" sz="3200" b="1" dirty="0" smtClean="0">
                <a:solidFill>
                  <a:srgbClr val="FF0000"/>
                </a:solidFill>
              </a:rPr>
              <a:t>Real-time determination </a:t>
            </a:r>
            <a:r>
              <a:rPr lang="en-US" altLang="ja-JP" sz="3200" dirty="0" smtClean="0"/>
              <a:t>of absolute frequency using dual PC-THz combs</a:t>
            </a:r>
          </a:p>
          <a:p>
            <a:pPr marL="514350" indent="-514350" algn="just">
              <a:buFontTx/>
              <a:buAutoNum type="arabicParenBoth"/>
            </a:pPr>
            <a:r>
              <a:rPr lang="en-US" altLang="ja-JP" sz="3200" dirty="0" smtClean="0"/>
              <a:t> </a:t>
            </a:r>
            <a:r>
              <a:rPr lang="en-US" altLang="ja-JP" sz="3200" b="1" dirty="0" smtClean="0">
                <a:solidFill>
                  <a:srgbClr val="FF0000"/>
                </a:solidFill>
              </a:rPr>
              <a:t>Direct coupling</a:t>
            </a:r>
            <a:r>
              <a:rPr lang="en-US" altLang="ja-JP" sz="3200" dirty="0" smtClean="0">
                <a:solidFill>
                  <a:srgbClr val="FF0000"/>
                </a:solidFill>
              </a:rPr>
              <a:t> </a:t>
            </a:r>
            <a:r>
              <a:rPr lang="en-US" altLang="ja-JP" sz="3200" dirty="0" smtClean="0"/>
              <a:t>of LT-</a:t>
            </a:r>
            <a:r>
              <a:rPr lang="en-US" altLang="ja-JP" sz="3200" dirty="0" err="1" smtClean="0"/>
              <a:t>GaAs</a:t>
            </a:r>
            <a:r>
              <a:rPr lang="en-US" altLang="ja-JP" sz="3200" dirty="0" smtClean="0"/>
              <a:t>-PCA with output fiber tip of 1.5µm fiber laser</a:t>
            </a:r>
          </a:p>
        </p:txBody>
      </p:sp>
      <p:sp>
        <p:nvSpPr>
          <p:cNvPr id="8" name="テキスト ボックス 7"/>
          <p:cNvSpPr txBox="1"/>
          <p:nvPr/>
        </p:nvSpPr>
        <p:spPr>
          <a:xfrm>
            <a:off x="395536" y="3789040"/>
            <a:ext cx="2634054" cy="646331"/>
          </a:xfrm>
          <a:prstGeom prst="rect">
            <a:avLst/>
          </a:prstGeom>
          <a:noFill/>
        </p:spPr>
        <p:txBody>
          <a:bodyPr wrap="none" rtlCol="0">
            <a:spAutoFit/>
          </a:bodyPr>
          <a:lstStyle/>
          <a:p>
            <a:pPr algn="just"/>
            <a:r>
              <a:rPr kumimoji="1" lang="en-US" altLang="ja-JP" sz="3600" dirty="0" smtClean="0"/>
              <a:t>Present talk</a:t>
            </a:r>
            <a:endParaRPr kumimoji="1" lang="ja-JP" altLang="en-US" sz="3600" dirty="0"/>
          </a:p>
        </p:txBody>
      </p:sp>
      <p:sp>
        <p:nvSpPr>
          <p:cNvPr id="9" name="下矢印 8"/>
          <p:cNvSpPr/>
          <p:nvPr/>
        </p:nvSpPr>
        <p:spPr bwMode="auto">
          <a:xfrm>
            <a:off x="4067944" y="3429000"/>
            <a:ext cx="792088" cy="72008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5440929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988840"/>
            <a:ext cx="8820472" cy="2308324"/>
          </a:xfrm>
          <a:prstGeom prst="rect">
            <a:avLst/>
          </a:prstGeom>
        </p:spPr>
        <p:txBody>
          <a:bodyPr wrap="square">
            <a:spAutoFit/>
          </a:bodyPr>
          <a:lstStyle/>
          <a:p>
            <a:pPr algn="just"/>
            <a:r>
              <a:rPr lang="en-US" altLang="ja-JP" sz="4800" dirty="0" smtClean="0"/>
              <a:t>(1) Real</a:t>
            </a:r>
            <a:r>
              <a:rPr lang="en-US" altLang="ja-JP" sz="4800" dirty="0"/>
              <a:t>-time determination of absolute frequency using dual PC-THz combs</a:t>
            </a:r>
          </a:p>
        </p:txBody>
      </p:sp>
    </p:spTree>
    <p:extLst>
      <p:ext uri="{BB962C8B-B14F-4D97-AF65-F5344CB8AC3E}">
        <p14:creationId xmlns:p14="http://schemas.microsoft.com/office/powerpoint/2010/main" val="3865166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955679" y="5490894"/>
            <a:ext cx="7430983" cy="1268361"/>
          </a:xfrm>
          <a:prstGeom prst="roundRect">
            <a:avLst>
              <a:gd name="adj" fmla="val 16667"/>
            </a:avLst>
          </a:prstGeom>
          <a:solidFill>
            <a:srgbClr val="00FFFF">
              <a:alpha val="50195"/>
            </a:srgbClr>
          </a:solidFill>
          <a:ln w="9525">
            <a:solidFill>
              <a:schemeClr val="tx1"/>
            </a:solidFill>
            <a:round/>
            <a:headEnd/>
            <a:tailEnd/>
          </a:ln>
        </p:spPr>
        <p:txBody>
          <a:bodyPr wrap="none" anchor="ctr"/>
          <a:lstStyle/>
          <a:p>
            <a:endParaRPr lang="ja-JP" altLang="en-US"/>
          </a:p>
        </p:txBody>
      </p:sp>
      <p:graphicFrame>
        <p:nvGraphicFramePr>
          <p:cNvPr id="8200" name="Object 3"/>
          <p:cNvGraphicFramePr>
            <a:graphicFrameLocks noChangeAspect="1"/>
          </p:cNvGraphicFramePr>
          <p:nvPr>
            <p:extLst>
              <p:ext uri="{D42A27DB-BD31-4B8C-83A1-F6EECF244321}">
                <p14:modId xmlns:p14="http://schemas.microsoft.com/office/powerpoint/2010/main" val="3301456218"/>
              </p:ext>
            </p:extLst>
          </p:nvPr>
        </p:nvGraphicFramePr>
        <p:xfrm>
          <a:off x="1044575" y="5556250"/>
          <a:ext cx="7477125" cy="1225550"/>
        </p:xfrm>
        <a:graphic>
          <a:graphicData uri="http://schemas.openxmlformats.org/presentationml/2006/ole">
            <mc:AlternateContent xmlns:mc="http://schemas.openxmlformats.org/markup-compatibility/2006">
              <mc:Choice xmlns:v="urn:schemas-microsoft-com:vml" Requires="v">
                <p:oleObj spid="_x0000_s4295" name="数式" r:id="rId4" imgW="2806560" imgH="482400" progId="Equation.3">
                  <p:embed/>
                </p:oleObj>
              </mc:Choice>
              <mc:Fallback>
                <p:oleObj name="数式" r:id="rId4" imgW="2806560" imgH="482400" progId="Equation.3">
                  <p:embed/>
                  <p:pic>
                    <p:nvPicPr>
                      <p:cNvPr id="0" name=""/>
                      <p:cNvPicPr>
                        <a:picLocks noChangeAspect="1" noChangeArrowheads="1"/>
                      </p:cNvPicPr>
                      <p:nvPr/>
                    </p:nvPicPr>
                    <p:blipFill>
                      <a:blip r:embed="rId5"/>
                      <a:srcRect/>
                      <a:stretch>
                        <a:fillRect/>
                      </a:stretch>
                    </p:blipFill>
                    <p:spPr bwMode="auto">
                      <a:xfrm>
                        <a:off x="1044575" y="5556250"/>
                        <a:ext cx="7477125" cy="1225550"/>
                      </a:xfrm>
                      <a:prstGeom prst="rect">
                        <a:avLst/>
                      </a:prstGeom>
                      <a:noFill/>
                      <a:ln>
                        <a:noFill/>
                      </a:ln>
                      <a:extLst/>
                    </p:spPr>
                  </p:pic>
                </p:oleObj>
              </mc:Fallback>
            </mc:AlternateContent>
          </a:graphicData>
        </a:graphic>
      </p:graphicFrame>
      <p:sp>
        <p:nvSpPr>
          <p:cNvPr id="14" name="Rectangle 3"/>
          <p:cNvSpPr txBox="1">
            <a:spLocks noChangeArrowheads="1"/>
          </p:cNvSpPr>
          <p:nvPr/>
        </p:nvSpPr>
        <p:spPr bwMode="auto">
          <a:xfrm>
            <a:off x="0" y="548680"/>
            <a:ext cx="9144000" cy="415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en-US" altLang="ja-JP" sz="3600" kern="0" spc="-150" smtClean="0">
                <a:solidFill>
                  <a:srgbClr val="172185"/>
                </a:solidFill>
                <a:latin typeface="Arial" charset="0"/>
                <a:ea typeface="ＭＳ ゴシック" pitchFamily="1" charset="-128"/>
              </a:rPr>
              <a:t>Real-time determination of absolute frequency</a:t>
            </a:r>
            <a:endParaRPr lang="en-US" altLang="ja-JP" sz="3600" kern="0" spc="-150" dirty="0" smtClean="0">
              <a:latin typeface="Arial" charset="0"/>
            </a:endParaRPr>
          </a:p>
        </p:txBody>
      </p:sp>
      <p:grpSp>
        <p:nvGrpSpPr>
          <p:cNvPr id="5" name="グループ化 4"/>
          <p:cNvGrpSpPr/>
          <p:nvPr/>
        </p:nvGrpSpPr>
        <p:grpSpPr>
          <a:xfrm>
            <a:off x="31649" y="1196751"/>
            <a:ext cx="9076855" cy="4321053"/>
            <a:chOff x="18106" y="1196751"/>
            <a:chExt cx="9076855" cy="4321053"/>
          </a:xfrm>
        </p:grpSpPr>
        <p:graphicFrame>
          <p:nvGraphicFramePr>
            <p:cNvPr id="8199" name="Object 2"/>
            <p:cNvGraphicFramePr>
              <a:graphicFrameLocks noChangeAspect="1"/>
            </p:cNvGraphicFramePr>
            <p:nvPr>
              <p:extLst>
                <p:ext uri="{D42A27DB-BD31-4B8C-83A1-F6EECF244321}">
                  <p14:modId xmlns:p14="http://schemas.microsoft.com/office/powerpoint/2010/main" val="820900898"/>
                </p:ext>
              </p:extLst>
            </p:nvPr>
          </p:nvGraphicFramePr>
          <p:xfrm>
            <a:off x="5796136" y="2610838"/>
            <a:ext cx="3298825" cy="1479550"/>
          </p:xfrm>
          <a:graphic>
            <a:graphicData uri="http://schemas.openxmlformats.org/presentationml/2006/ole">
              <mc:AlternateContent xmlns:mc="http://schemas.openxmlformats.org/markup-compatibility/2006">
                <mc:Choice xmlns:v="urn:schemas-microsoft-com:vml" Requires="v">
                  <p:oleObj spid="_x0000_s4296" name="数式" r:id="rId6" imgW="1104840" imgH="495000" progId="Equation.3">
                    <p:embed/>
                  </p:oleObj>
                </mc:Choice>
                <mc:Fallback>
                  <p:oleObj name="数式" r:id="rId6" imgW="1104840" imgH="495000" progId="Equation.3">
                    <p:embed/>
                    <p:pic>
                      <p:nvPicPr>
                        <p:cNvPr id="0" name=""/>
                        <p:cNvPicPr>
                          <a:picLocks noChangeAspect="1" noChangeArrowheads="1"/>
                        </p:cNvPicPr>
                        <p:nvPr/>
                      </p:nvPicPr>
                      <p:blipFill>
                        <a:blip r:embed="rId7"/>
                        <a:srcRect/>
                        <a:stretch>
                          <a:fillRect/>
                        </a:stretch>
                      </p:blipFill>
                      <p:spPr bwMode="auto">
                        <a:xfrm>
                          <a:off x="5796136" y="2610838"/>
                          <a:ext cx="3298825" cy="14795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グループ化 3"/>
            <p:cNvGrpSpPr/>
            <p:nvPr/>
          </p:nvGrpSpPr>
          <p:grpSpPr>
            <a:xfrm>
              <a:off x="4956161" y="2217055"/>
              <a:ext cx="813364" cy="2382075"/>
              <a:chOff x="5051830" y="2217055"/>
              <a:chExt cx="1180212" cy="2382075"/>
            </a:xfrm>
          </p:grpSpPr>
          <p:sp>
            <p:nvSpPr>
              <p:cNvPr id="2" name="正方形/長方形 1"/>
              <p:cNvSpPr/>
              <p:nvPr/>
            </p:nvSpPr>
            <p:spPr bwMode="auto">
              <a:xfrm>
                <a:off x="5051831" y="2217055"/>
                <a:ext cx="504056" cy="3600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5051830" y="4275094"/>
                <a:ext cx="580751" cy="3240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bwMode="auto">
              <a:xfrm>
                <a:off x="5574816" y="2217055"/>
                <a:ext cx="288032" cy="23809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 name="下矢印 2"/>
              <p:cNvSpPr/>
              <p:nvPr/>
            </p:nvSpPr>
            <p:spPr bwMode="auto">
              <a:xfrm rot="16200000">
                <a:off x="5656840" y="3135451"/>
                <a:ext cx="720080" cy="4303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pic>
          <p:nvPicPr>
            <p:cNvPr id="4226" name="Picture 1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6" y="1196751"/>
              <a:ext cx="4938055" cy="432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043797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7772400" cy="515144"/>
          </a:xfrm>
        </p:spPr>
        <p:txBody>
          <a:bodyPr/>
          <a:lstStyle/>
          <a:p>
            <a:r>
              <a:rPr lang="en-US" altLang="ja-JP" dirty="0" smtClean="0"/>
              <a:t>Experimental s</a:t>
            </a:r>
            <a:r>
              <a:rPr kumimoji="1" lang="en-US" altLang="ja-JP" dirty="0" smtClean="0"/>
              <a:t>etup</a:t>
            </a:r>
            <a:endParaRPr kumimoji="1" lang="ja-JP" altLang="en-US"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971370"/>
            <a:ext cx="7560840" cy="590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0797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0688"/>
            <a:ext cx="9144000" cy="864096"/>
          </a:xfrm>
        </p:spPr>
        <p:txBody>
          <a:bodyPr/>
          <a:lstStyle/>
          <a:p>
            <a:pPr>
              <a:lnSpc>
                <a:spcPct val="80000"/>
              </a:lnSpc>
            </a:pPr>
            <a:r>
              <a:rPr lang="en-US" altLang="ja-JP" dirty="0" smtClean="0"/>
              <a:t>Beat signals between CW-THz wave and dual PC-THz comb </a:t>
            </a:r>
            <a:endParaRPr kumimoji="1" lang="ja-JP" altLang="en-US" dirty="0"/>
          </a:p>
        </p:txBody>
      </p:sp>
      <p:sp>
        <p:nvSpPr>
          <p:cNvPr id="4" name="コンテンツ プレースホルダー 2"/>
          <p:cNvSpPr txBox="1">
            <a:spLocks/>
          </p:cNvSpPr>
          <p:nvPr/>
        </p:nvSpPr>
        <p:spPr bwMode="auto">
          <a:xfrm>
            <a:off x="35496" y="5634412"/>
            <a:ext cx="9036496" cy="1106956"/>
          </a:xfrm>
          <a:prstGeom prst="rect">
            <a:avLst/>
          </a:prstGeom>
          <a:solidFill>
            <a:schemeClr val="accent1">
              <a:lumMod val="40000"/>
              <a:lumOff val="60000"/>
            </a:schemeClr>
          </a:solidFill>
          <a:ln w="38100" cmpd="sng">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18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18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18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18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18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1800">
                <a:solidFill>
                  <a:schemeClr val="tx1"/>
                </a:solidFill>
                <a:latin typeface="+mn-lt"/>
                <a:ea typeface="+mn-ea"/>
                <a:cs typeface="+mn-cs"/>
              </a:defRPr>
            </a:lvl9pPr>
          </a:lstStyle>
          <a:p>
            <a:pPr marL="0" indent="0">
              <a:buNone/>
            </a:pPr>
            <a:r>
              <a:rPr lang="en-US" altLang="ja-JP" sz="2000" b="1" dirty="0" smtClean="0"/>
              <a:t>m= </a:t>
            </a:r>
            <a:r>
              <a:rPr lang="en-US" altLang="ja-JP" sz="2000" b="1" dirty="0"/>
              <a:t>|f</a:t>
            </a:r>
            <a:r>
              <a:rPr lang="en-US" altLang="ja-JP" sz="2000" b="1" baseline="-25000" dirty="0"/>
              <a:t>beat1</a:t>
            </a:r>
            <a:r>
              <a:rPr lang="en-US" altLang="ja-JP" sz="2000" b="1" dirty="0" smtClean="0"/>
              <a:t>-</a:t>
            </a:r>
            <a:r>
              <a:rPr lang="en-US" altLang="ja-JP" sz="2000" b="1" dirty="0"/>
              <a:t>f</a:t>
            </a:r>
            <a:r>
              <a:rPr lang="en-US" altLang="ja-JP" sz="2000" b="1" baseline="-25000" dirty="0"/>
              <a:t>beat2</a:t>
            </a:r>
            <a:r>
              <a:rPr lang="en-US" altLang="ja-JP" sz="2000" b="1" dirty="0"/>
              <a:t>|</a:t>
            </a:r>
            <a:r>
              <a:rPr lang="en-US" altLang="ja-JP" sz="2000" b="1" dirty="0" smtClean="0"/>
              <a:t>/</a:t>
            </a:r>
            <a:r>
              <a:rPr lang="en-US" altLang="ja-JP" sz="2000" b="1" dirty="0"/>
              <a:t>|f</a:t>
            </a:r>
            <a:r>
              <a:rPr lang="en-US" altLang="ja-JP" sz="2000" b="1" baseline="-25000" dirty="0"/>
              <a:t>rep1</a:t>
            </a:r>
            <a:r>
              <a:rPr lang="en-US" altLang="ja-JP" sz="2000" b="1" dirty="0" smtClean="0"/>
              <a:t>-</a:t>
            </a:r>
            <a:r>
              <a:rPr lang="en-US" altLang="ja-JP" sz="2000" b="1" dirty="0"/>
              <a:t>f</a:t>
            </a:r>
            <a:r>
              <a:rPr lang="en-US" altLang="ja-JP" sz="2000" b="1" baseline="-25000" dirty="0"/>
              <a:t>rep2</a:t>
            </a:r>
            <a:r>
              <a:rPr lang="en-US" altLang="ja-JP" sz="2000" b="1" dirty="0"/>
              <a:t>| </a:t>
            </a:r>
            <a:endParaRPr lang="en-US" altLang="ja-JP" sz="2000" b="1" dirty="0" smtClean="0"/>
          </a:p>
          <a:p>
            <a:pPr marL="0" indent="0">
              <a:buNone/>
            </a:pPr>
            <a:r>
              <a:rPr lang="en-US" altLang="ja-JP" sz="2000" b="1" dirty="0" smtClean="0"/>
              <a:t>=|</a:t>
            </a:r>
            <a:r>
              <a:rPr lang="en-US" altLang="ja-JP" sz="2000" b="1" dirty="0"/>
              <a:t>10,004,000.01</a:t>
            </a:r>
            <a:r>
              <a:rPr lang="en-US" altLang="ja-JP" sz="2000" b="1" dirty="0" smtClean="0"/>
              <a:t>-</a:t>
            </a:r>
            <a:r>
              <a:rPr lang="en-US" altLang="ja-JP" sz="2000" b="1" dirty="0"/>
              <a:t>9,953,700.002</a:t>
            </a:r>
            <a:r>
              <a:rPr lang="en-US" altLang="ja-JP" sz="2000" b="1" dirty="0" smtClean="0"/>
              <a:t>|/|100,000,000-</a:t>
            </a:r>
            <a:r>
              <a:rPr lang="en-US" altLang="ja-JP" sz="2000" b="1" dirty="0"/>
              <a:t>100,000,050| </a:t>
            </a:r>
            <a:r>
              <a:rPr lang="en-US" altLang="ja-JP" sz="2000" b="1" dirty="0" smtClean="0"/>
              <a:t>= 1006</a:t>
            </a:r>
          </a:p>
          <a:p>
            <a:pPr marL="0" indent="0">
              <a:buNone/>
            </a:pPr>
            <a:r>
              <a:rPr lang="en-US" altLang="ja-JP" sz="2000" b="1" dirty="0" err="1" smtClean="0"/>
              <a:t>f</a:t>
            </a:r>
            <a:r>
              <a:rPr lang="en-US" altLang="ja-JP" sz="2000" b="1" baseline="-25000" dirty="0" err="1" smtClean="0"/>
              <a:t>THz</a:t>
            </a:r>
            <a:r>
              <a:rPr lang="en-US" altLang="ja-JP" sz="2000" b="1" dirty="0" smtClean="0"/>
              <a:t> = mf</a:t>
            </a:r>
            <a:r>
              <a:rPr lang="en-US" altLang="ja-JP" sz="2000" b="1" baseline="-25000" dirty="0" smtClean="0"/>
              <a:t>rep1</a:t>
            </a:r>
            <a:r>
              <a:rPr lang="en-US" altLang="ja-JP" sz="2000" b="1" dirty="0" smtClean="0"/>
              <a:t>+f</a:t>
            </a:r>
            <a:r>
              <a:rPr lang="en-US" altLang="ja-JP" sz="2000" b="1" baseline="-25000" dirty="0" smtClean="0"/>
              <a:t>beat1</a:t>
            </a:r>
            <a:r>
              <a:rPr lang="en-US" altLang="ja-JP" sz="2000" b="1" dirty="0" smtClean="0"/>
              <a:t>) </a:t>
            </a:r>
            <a:r>
              <a:rPr lang="en-US" altLang="ja-JP" sz="2000" b="1" dirty="0"/>
              <a:t>= </a:t>
            </a:r>
            <a:r>
              <a:rPr lang="en-US" altLang="ja-JP" sz="2000" b="1" dirty="0" smtClean="0"/>
              <a:t>1006*100,000,000+10,004,000.01 = 100,610,004,000Hz</a:t>
            </a:r>
            <a:endParaRPr lang="en-US" altLang="ja-JP" sz="2000" b="1" dirty="0"/>
          </a:p>
        </p:txBody>
      </p:sp>
      <p:sp>
        <p:nvSpPr>
          <p:cNvPr id="13" name="テキスト ボックス 12"/>
          <p:cNvSpPr txBox="1"/>
          <p:nvPr/>
        </p:nvSpPr>
        <p:spPr>
          <a:xfrm>
            <a:off x="2092060" y="5020264"/>
            <a:ext cx="5679960" cy="584776"/>
          </a:xfrm>
          <a:prstGeom prst="rect">
            <a:avLst/>
          </a:prstGeom>
          <a:noFill/>
        </p:spPr>
        <p:txBody>
          <a:bodyPr wrap="none" rtlCol="0">
            <a:spAutoFit/>
          </a:bodyPr>
          <a:lstStyle/>
          <a:p>
            <a:r>
              <a:rPr kumimoji="1" lang="en-US" altLang="ja-JP" sz="3200" b="1" dirty="0" smtClean="0">
                <a:solidFill>
                  <a:srgbClr val="FF0000"/>
                </a:solidFill>
              </a:rPr>
              <a:t>Real-time       determination!</a:t>
            </a:r>
          </a:p>
        </p:txBody>
      </p:sp>
      <p:grpSp>
        <p:nvGrpSpPr>
          <p:cNvPr id="12" name="グループ化 11"/>
          <p:cNvGrpSpPr/>
          <p:nvPr/>
        </p:nvGrpSpPr>
        <p:grpSpPr>
          <a:xfrm>
            <a:off x="295445" y="2259323"/>
            <a:ext cx="3602023" cy="2760941"/>
            <a:chOff x="295445" y="2259323"/>
            <a:chExt cx="3602023" cy="2760941"/>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45" y="2259323"/>
              <a:ext cx="3602023" cy="2760941"/>
            </a:xfrm>
            <a:prstGeom prst="rect">
              <a:avLst/>
            </a:prstGeom>
          </p:spPr>
        </p:pic>
        <p:sp>
          <p:nvSpPr>
            <p:cNvPr id="3" name="正方形/長方形 2"/>
            <p:cNvSpPr/>
            <p:nvPr/>
          </p:nvSpPr>
          <p:spPr>
            <a:xfrm>
              <a:off x="681986" y="4643844"/>
              <a:ext cx="3103761" cy="369332"/>
            </a:xfrm>
            <a:prstGeom prst="rect">
              <a:avLst/>
            </a:prstGeom>
            <a:solidFill>
              <a:schemeClr val="bg1"/>
            </a:solidFill>
          </p:spPr>
          <p:txBody>
            <a:bodyPr wrap="square">
              <a:spAutoFit/>
            </a:bodyPr>
            <a:lstStyle/>
            <a:p>
              <a:pPr algn="ctr"/>
              <a:r>
                <a:rPr lang="en-US" altLang="ja-JP" b="1" dirty="0">
                  <a:latin typeface="Arial" charset="0"/>
                  <a:ea typeface="ＭＳ ゴシック" charset="-128"/>
                  <a:cs typeface="ＭＳ ゴシック" charset="-128"/>
                </a:rPr>
                <a:t>f</a:t>
              </a:r>
              <a:r>
                <a:rPr lang="en-US" altLang="ja-JP" b="1" baseline="-25000" dirty="0">
                  <a:latin typeface="Arial" charset="0"/>
                  <a:ea typeface="ＭＳ ゴシック" charset="-128"/>
                  <a:cs typeface="ＭＳ ゴシック" charset="-128"/>
                </a:rPr>
                <a:t>beat1</a:t>
              </a:r>
              <a:r>
                <a:rPr lang="en-US" altLang="ja-JP" b="1" dirty="0">
                  <a:latin typeface="Arial" charset="0"/>
                  <a:ea typeface="ＭＳ ゴシック" charset="-128"/>
                  <a:cs typeface="ＭＳ ゴシック" charset="-128"/>
                </a:rPr>
                <a:t>=10,004,000.01Hz</a:t>
              </a:r>
              <a:endParaRPr lang="ja-JP" altLang="en-US" b="1" dirty="0"/>
            </a:p>
          </p:txBody>
        </p:sp>
      </p:grpSp>
      <p:sp>
        <p:nvSpPr>
          <p:cNvPr id="6" name="Rectangle 3"/>
          <p:cNvSpPr>
            <a:spLocks noChangeArrowheads="1"/>
          </p:cNvSpPr>
          <p:nvPr/>
        </p:nvSpPr>
        <p:spPr bwMode="auto">
          <a:xfrm>
            <a:off x="539552" y="1556792"/>
            <a:ext cx="3388631"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(1)</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rep1</a:t>
            </a:r>
            <a:r>
              <a:rPr lang="en-US" altLang="ja-JP" sz="2400" dirty="0" smtClean="0">
                <a:solidFill>
                  <a:schemeClr val="bg1"/>
                </a:solidFill>
                <a:latin typeface="Arial" charset="0"/>
              </a:rPr>
              <a:t> = 100,000,000 Hz)</a:t>
            </a:r>
            <a:endParaRPr lang="en-US" altLang="ja-JP" sz="2400" dirty="0">
              <a:solidFill>
                <a:schemeClr val="bg1"/>
              </a:solidFill>
              <a:latin typeface="Arial" charset="0"/>
            </a:endParaRPr>
          </a:p>
        </p:txBody>
      </p:sp>
      <p:grpSp>
        <p:nvGrpSpPr>
          <p:cNvPr id="14" name="グループ化 13"/>
          <p:cNvGrpSpPr/>
          <p:nvPr/>
        </p:nvGrpSpPr>
        <p:grpSpPr>
          <a:xfrm>
            <a:off x="4660559" y="2263048"/>
            <a:ext cx="3628628" cy="2783566"/>
            <a:chOff x="4660559" y="2263048"/>
            <a:chExt cx="3628628" cy="2783566"/>
          </a:xfrm>
        </p:grpSpPr>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559" y="2263048"/>
              <a:ext cx="3628628" cy="2623777"/>
            </a:xfrm>
            <a:prstGeom prst="rect">
              <a:avLst/>
            </a:prstGeom>
          </p:spPr>
        </p:pic>
        <p:sp>
          <p:nvSpPr>
            <p:cNvPr id="8" name="正方形/長方形 7"/>
            <p:cNvSpPr/>
            <p:nvPr/>
          </p:nvSpPr>
          <p:spPr>
            <a:xfrm>
              <a:off x="5059111" y="4677282"/>
              <a:ext cx="3230075" cy="369332"/>
            </a:xfrm>
            <a:prstGeom prst="rect">
              <a:avLst/>
            </a:prstGeom>
            <a:solidFill>
              <a:schemeClr val="bg1"/>
            </a:solidFill>
          </p:spPr>
          <p:txBody>
            <a:bodyPr wrap="square">
              <a:spAutoFit/>
            </a:bodyPr>
            <a:lstStyle/>
            <a:p>
              <a:pPr algn="ctr"/>
              <a:r>
                <a:rPr lang="en-US" altLang="ja-JP" b="1" dirty="0">
                  <a:latin typeface="Arial" charset="0"/>
                  <a:ea typeface="ＭＳ ゴシック" charset="-128"/>
                  <a:cs typeface="ＭＳ ゴシック" charset="-128"/>
                </a:rPr>
                <a:t>f</a:t>
              </a:r>
              <a:r>
                <a:rPr lang="en-US" altLang="ja-JP" b="1" baseline="-25000" dirty="0">
                  <a:latin typeface="Arial" charset="0"/>
                  <a:ea typeface="ＭＳ ゴシック" charset="-128"/>
                  <a:cs typeface="ＭＳ ゴシック" charset="-128"/>
                </a:rPr>
                <a:t>beat2</a:t>
              </a:r>
              <a:r>
                <a:rPr lang="en-US" altLang="ja-JP" b="1" dirty="0">
                  <a:latin typeface="Arial" charset="0"/>
                  <a:ea typeface="ＭＳ ゴシック" charset="-128"/>
                  <a:cs typeface="ＭＳ ゴシック" charset="-128"/>
                </a:rPr>
                <a:t>=9,953,700.002Hz</a:t>
              </a:r>
              <a:endParaRPr lang="ja-JP" altLang="en-US" b="1" dirty="0"/>
            </a:p>
          </p:txBody>
        </p:sp>
      </p:grpSp>
      <p:sp>
        <p:nvSpPr>
          <p:cNvPr id="7" name="Rectangle 3"/>
          <p:cNvSpPr>
            <a:spLocks noChangeArrowheads="1"/>
          </p:cNvSpPr>
          <p:nvPr/>
        </p:nvSpPr>
        <p:spPr bwMode="auto">
          <a:xfrm>
            <a:off x="4932040" y="1556792"/>
            <a:ext cx="3388631"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dirty="0" smtClean="0">
                <a:solidFill>
                  <a:schemeClr val="bg1"/>
                </a:solidFill>
                <a:latin typeface="Arial" charset="0"/>
              </a:rPr>
              <a:t>PC-THz comb (2)</a:t>
            </a:r>
          </a:p>
          <a:p>
            <a:pPr algn="ctr"/>
            <a:r>
              <a:rPr lang="en-US" altLang="ja-JP" sz="2400" dirty="0" smtClean="0">
                <a:solidFill>
                  <a:schemeClr val="bg1"/>
                </a:solidFill>
                <a:latin typeface="Arial" charset="0"/>
              </a:rPr>
              <a:t>(f</a:t>
            </a:r>
            <a:r>
              <a:rPr lang="en-US" altLang="ja-JP" sz="2400" baseline="-25000" dirty="0" smtClean="0">
                <a:solidFill>
                  <a:schemeClr val="bg1"/>
                </a:solidFill>
                <a:latin typeface="Arial" charset="0"/>
              </a:rPr>
              <a:t>rep2</a:t>
            </a:r>
            <a:r>
              <a:rPr lang="en-US" altLang="ja-JP" sz="2400" dirty="0" smtClean="0">
                <a:solidFill>
                  <a:schemeClr val="bg1"/>
                </a:solidFill>
                <a:latin typeface="Arial" charset="0"/>
              </a:rPr>
              <a:t> = 100,000,050 Hz)</a:t>
            </a:r>
            <a:endParaRPr lang="en-US" altLang="ja-JP" sz="2400" dirty="0">
              <a:solidFill>
                <a:schemeClr val="bg1"/>
              </a:solidFill>
              <a:latin typeface="Arial" charset="0"/>
            </a:endParaRPr>
          </a:p>
        </p:txBody>
      </p:sp>
      <p:grpSp>
        <p:nvGrpSpPr>
          <p:cNvPr id="19" name="図形グループ 18"/>
          <p:cNvGrpSpPr/>
          <p:nvPr/>
        </p:nvGrpSpPr>
        <p:grpSpPr>
          <a:xfrm>
            <a:off x="3695491" y="4423916"/>
            <a:ext cx="1440160" cy="1253422"/>
            <a:chOff x="10260632" y="2924944"/>
            <a:chExt cx="2016224" cy="1754791"/>
          </a:xfrm>
          <a:solidFill>
            <a:srgbClr val="FF0000"/>
          </a:solidFill>
        </p:grpSpPr>
        <p:sp>
          <p:nvSpPr>
            <p:cNvPr id="15" name="正方形/長方形 14"/>
            <p:cNvSpPr/>
            <p:nvPr/>
          </p:nvSpPr>
          <p:spPr bwMode="auto">
            <a:xfrm>
              <a:off x="10260632" y="3356992"/>
              <a:ext cx="2016224"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正方形/長方形 16"/>
            <p:cNvSpPr/>
            <p:nvPr/>
          </p:nvSpPr>
          <p:spPr bwMode="auto">
            <a:xfrm rot="16200000">
              <a:off x="10044656" y="3141016"/>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正方形/長方形 17"/>
            <p:cNvSpPr/>
            <p:nvPr/>
          </p:nvSpPr>
          <p:spPr bwMode="auto">
            <a:xfrm rot="16200000">
              <a:off x="11628832" y="3140920"/>
              <a:ext cx="864000" cy="4320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下矢印 15"/>
            <p:cNvSpPr/>
            <p:nvPr/>
          </p:nvSpPr>
          <p:spPr bwMode="auto">
            <a:xfrm>
              <a:off x="10908705" y="3645024"/>
              <a:ext cx="792088" cy="1034711"/>
            </a:xfrm>
            <a:prstGeom prst="downArrow">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306002927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6903</TotalTime>
  <Words>2440</Words>
  <Application>Microsoft Office PowerPoint</Application>
  <PresentationFormat>画面に合わせる (4:3)</PresentationFormat>
  <Paragraphs>169</Paragraphs>
  <Slides>21</Slides>
  <Notes>18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テーマ1</vt:lpstr>
      <vt:lpstr>数式</vt:lpstr>
      <vt:lpstr>Background</vt:lpstr>
      <vt:lpstr>THz spectrum analyzer (1)</vt:lpstr>
      <vt:lpstr>THz spectrum analyzer (2)</vt:lpstr>
      <vt:lpstr>Previous study</vt:lpstr>
      <vt:lpstr>PowerPoint プレゼンテーション</vt:lpstr>
      <vt:lpstr>PowerPoint プレゼンテーション</vt:lpstr>
      <vt:lpstr>PowerPoint プレゼンテーション</vt:lpstr>
      <vt:lpstr>Experimental setup</vt:lpstr>
      <vt:lpstr>Beat signals between CW-THz wave and dual PC-THz comb </vt:lpstr>
      <vt:lpstr>Accuracy of absolute frequency measurement</vt:lpstr>
      <vt:lpstr>Real-time monitoring of linearly frequency-swept CW-THz wave</vt:lpstr>
      <vt:lpstr>PowerPoint プレゼンテーション</vt:lpstr>
      <vt:lpstr>Coupling methods of PCA with1.5-µm light</vt:lpstr>
      <vt:lpstr>PowerPoint プレゼンテーション</vt:lpstr>
      <vt:lpstr>Results</vt:lpstr>
      <vt:lpstr>Summary</vt:lpstr>
      <vt:lpstr>Conventional method</vt:lpstr>
      <vt:lpstr>Tracking Oscillator</vt:lpstr>
      <vt:lpstr>Tracking Oscillator の特性評価</vt:lpstr>
      <vt:lpstr>Optical comb and THz comb</vt:lpstr>
      <vt:lpstr>② Experimental setup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150</cp:revision>
  <dcterms:created xsi:type="dcterms:W3CDTF">2013-06-20T03:43:17Z</dcterms:created>
  <dcterms:modified xsi:type="dcterms:W3CDTF">2014-07-06T12:02:26Z</dcterms:modified>
</cp:coreProperties>
</file>